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Muli Bold" charset="1" panose="00000800000000000000"/>
      <p:regular r:id="rId16"/>
    </p:embeddedFont>
    <p:embeddedFont>
      <p:font typeface="Muli Bold Bold" charset="1" panose="00000900000000000000"/>
      <p:regular r:id="rId17"/>
    </p:embeddedFont>
    <p:embeddedFont>
      <p:font typeface="Muli Bold Italics" charset="1" panose="00000800000000000000"/>
      <p:regular r:id="rId18"/>
    </p:embeddedFont>
    <p:embeddedFont>
      <p:font typeface="Muli Bold Bold Italics" charset="1" panose="00000900000000000000"/>
      <p:regular r:id="rId19"/>
    </p:embeddedFont>
    <p:embeddedFont>
      <p:font typeface="Muli Regular" charset="1" panose="00000500000000000000"/>
      <p:regular r:id="rId20"/>
    </p:embeddedFont>
    <p:embeddedFont>
      <p:font typeface="Muli Regular Bold" charset="1" panose="00000700000000000000"/>
      <p:regular r:id="rId21"/>
    </p:embeddedFont>
    <p:embeddedFont>
      <p:font typeface="Muli Regular Italics" charset="1" panose="00000500000000000000"/>
      <p:regular r:id="rId22"/>
    </p:embeddedFont>
    <p:embeddedFont>
      <p:font typeface="Muli Regular Bold Italics" charset="1" panose="00000700000000000000"/>
      <p:regular r:id="rId23"/>
    </p:embeddedFont>
    <p:embeddedFont>
      <p:font typeface="Muli Extra Light" charset="1" panose="00000300000000000000"/>
      <p:regular r:id="rId24"/>
    </p:embeddedFont>
    <p:embeddedFont>
      <p:font typeface="Muli Extra Light Bold" charset="1" panose="00000400000000000000"/>
      <p:regular r:id="rId25"/>
    </p:embeddedFont>
    <p:embeddedFont>
      <p:font typeface="Muli Extra Light Italics" charset="1" panose="00000300000000000000"/>
      <p:regular r:id="rId26"/>
    </p:embeddedFont>
    <p:embeddedFont>
      <p:font typeface="Muli Extra Light Bold Italics" charset="1" panose="00000400000000000000"/>
      <p:regular r:id="rId27"/>
    </p:embeddedFont>
    <p:embeddedFont>
      <p:font typeface="Montserrat Extra-Bold" charset="1" panose="00000900000000000000"/>
      <p:regular r:id="rId28"/>
    </p:embeddedFont>
    <p:embeddedFont>
      <p:font typeface="Montserrat Extra-Bold Bold" charset="1" panose="00000A00000000000000"/>
      <p:regular r:id="rId29"/>
    </p:embeddedFont>
    <p:embeddedFont>
      <p:font typeface="Montserrat Extra-Bold Italics" charset="1" panose="00000900000000000000"/>
      <p:regular r:id="rId30"/>
    </p:embeddedFont>
    <p:embeddedFont>
      <p:font typeface="Montserrat Extra-Bold Bold Italics" charset="1" panose="00000A00000000000000"/>
      <p:regular r:id="rId31"/>
    </p:embeddedFont>
    <p:embeddedFont>
      <p:font typeface="Agrandir Wide Black" charset="1" panose="00000A05000000000000"/>
      <p:regular r:id="rId32"/>
    </p:embeddedFont>
    <p:embeddedFont>
      <p:font typeface="Agrandir Wide Black Italics" charset="1" panose="00000A05000000000000"/>
      <p:regular r:id="rId33"/>
    </p:embeddedFont>
    <p:embeddedFont>
      <p:font typeface="Open Sauce" charset="1" panose="00000500000000000000"/>
      <p:regular r:id="rId34"/>
    </p:embeddedFont>
    <p:embeddedFont>
      <p:font typeface="Open Sauce Bold" charset="1" panose="00000800000000000000"/>
      <p:regular r:id="rId35"/>
    </p:embeddedFont>
    <p:embeddedFont>
      <p:font typeface="Open Sauce Italics" charset="1" panose="00000500000000000000"/>
      <p:regular r:id="rId36"/>
    </p:embeddedFont>
    <p:embeddedFont>
      <p:font typeface="Open Sauce Bold Italics" charset="1" panose="000008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72" Target="slides/slide35.xml" Type="http://schemas.openxmlformats.org/officeDocument/2006/relationships/slide"/><Relationship Id="rId73" Target="slides/slide36.xml" Type="http://schemas.openxmlformats.org/officeDocument/2006/relationships/slide"/><Relationship Id="rId74" Target="slides/slide37.xml" Type="http://schemas.openxmlformats.org/officeDocument/2006/relationships/slide"/><Relationship Id="rId75" Target="slides/slide38.xml" Type="http://schemas.openxmlformats.org/officeDocument/2006/relationships/slide"/><Relationship Id="rId76" Target="slides/slide39.xml" Type="http://schemas.openxmlformats.org/officeDocument/2006/relationships/slide"/><Relationship Id="rId77" Target="slides/slide40.xml" Type="http://schemas.openxmlformats.org/officeDocument/2006/relationships/slide"/><Relationship Id="rId78" Target="slides/slide41.xml" Type="http://schemas.openxmlformats.org/officeDocument/2006/relationships/slide"/><Relationship Id="rId79" Target="slides/slide4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5.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2ACB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379577" cy="331957"/>
          </a:xfrm>
          <a:prstGeom prst="rect">
            <a:avLst/>
          </a:prstGeom>
        </p:spPr>
      </p:pic>
      <p:sp>
        <p:nvSpPr>
          <p:cNvPr name="TextBox 3" id="3"/>
          <p:cNvSpPr txBox="true"/>
          <p:nvPr/>
        </p:nvSpPr>
        <p:spPr>
          <a:xfrm rot="0">
            <a:off x="1028700" y="3099110"/>
            <a:ext cx="10957609" cy="1952625"/>
          </a:xfrm>
          <a:prstGeom prst="rect">
            <a:avLst/>
          </a:prstGeom>
        </p:spPr>
        <p:txBody>
          <a:bodyPr anchor="t" rtlCol="false" tIns="0" lIns="0" bIns="0" rIns="0">
            <a:spAutoFit/>
          </a:bodyPr>
          <a:lstStyle/>
          <a:p>
            <a:pPr>
              <a:lnSpc>
                <a:spcPts val="12000"/>
              </a:lnSpc>
            </a:pPr>
          </a:p>
        </p:txBody>
      </p:sp>
      <p:pic>
        <p:nvPicPr>
          <p:cNvPr name="Picture 4" id="4"/>
          <p:cNvPicPr>
            <a:picLocks noChangeAspect="true"/>
          </p:cNvPicPr>
          <p:nvPr/>
        </p:nvPicPr>
        <p:blipFill>
          <a:blip r:embed="rId4"/>
          <a:srcRect l="0" t="0" r="0" b="0"/>
          <a:stretch>
            <a:fillRect/>
          </a:stretch>
        </p:blipFill>
        <p:spPr>
          <a:xfrm flipH="false" flipV="false" rot="-2384249">
            <a:off x="10869509" y="2902498"/>
            <a:ext cx="1427359" cy="1583754"/>
          </a:xfrm>
          <a:prstGeom prst="rect">
            <a:avLst/>
          </a:prstGeom>
        </p:spPr>
      </p:pic>
      <p:sp>
        <p:nvSpPr>
          <p:cNvPr name="AutoShape 5" id="5"/>
          <p:cNvSpPr/>
          <p:nvPr/>
        </p:nvSpPr>
        <p:spPr>
          <a:xfrm rot="0">
            <a:off x="17173575" y="0"/>
            <a:ext cx="9525" cy="10493903"/>
          </a:xfrm>
          <a:prstGeom prst="rect">
            <a:avLst/>
          </a:prstGeom>
          <a:solidFill>
            <a:srgbClr val="FFFFFF"/>
          </a:solidFill>
        </p:spPr>
      </p:sp>
      <p:pic>
        <p:nvPicPr>
          <p:cNvPr name="Picture 6" id="6"/>
          <p:cNvPicPr>
            <a:picLocks noChangeAspect="true"/>
          </p:cNvPicPr>
          <p:nvPr/>
        </p:nvPicPr>
        <p:blipFill>
          <a:blip r:embed="rId5"/>
          <a:srcRect l="0" t="0" r="0" b="0"/>
          <a:stretch>
            <a:fillRect/>
          </a:stretch>
        </p:blipFill>
        <p:spPr>
          <a:xfrm flipH="false" flipV="false" rot="-1069218">
            <a:off x="12728992" y="585226"/>
            <a:ext cx="1399654" cy="1550863"/>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2195335" y="2512714"/>
            <a:ext cx="4274083" cy="6907609"/>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1987314">
            <a:off x="15306924" y="2141854"/>
            <a:ext cx="1335051" cy="1483390"/>
          </a:xfrm>
          <a:prstGeom prst="rect">
            <a:avLst/>
          </a:prstGeom>
        </p:spPr>
      </p:pic>
      <p:sp>
        <p:nvSpPr>
          <p:cNvPr name="TextBox 9" id="9"/>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FFFFFF"/>
                </a:solidFill>
                <a:latin typeface="Muli Regular Bold"/>
              </a:rPr>
              <a:t>DIGITAL MARKETING MASTERCLASS</a:t>
            </a:r>
          </a:p>
        </p:txBody>
      </p:sp>
      <p:sp>
        <p:nvSpPr>
          <p:cNvPr name="TextBox 10" id="10"/>
          <p:cNvSpPr txBox="true"/>
          <p:nvPr/>
        </p:nvSpPr>
        <p:spPr>
          <a:xfrm rot="0">
            <a:off x="1257384" y="4207298"/>
            <a:ext cx="10325804" cy="3314657"/>
          </a:xfrm>
          <a:prstGeom prst="rect">
            <a:avLst/>
          </a:prstGeom>
        </p:spPr>
        <p:txBody>
          <a:bodyPr anchor="t" rtlCol="false" tIns="0" lIns="0" bIns="0" rIns="0">
            <a:spAutoFit/>
          </a:bodyPr>
          <a:lstStyle/>
          <a:p>
            <a:pPr algn="ctr" marL="809989" indent="-404995" lvl="1">
              <a:lnSpc>
                <a:spcPts val="5252"/>
              </a:lnSpc>
              <a:buFont typeface="Arial"/>
              <a:buChar char="•"/>
            </a:pPr>
            <a:r>
              <a:rPr lang="en-US" sz="3751">
                <a:solidFill>
                  <a:srgbClr val="FFFFFF"/>
                </a:solidFill>
                <a:latin typeface="Muli Bold Bold"/>
              </a:rPr>
              <a:t>FARKHAN (200810060) </a:t>
            </a:r>
          </a:p>
          <a:p>
            <a:pPr marL="809989" indent="-404995" lvl="1">
              <a:lnSpc>
                <a:spcPts val="5252"/>
              </a:lnSpc>
              <a:buFont typeface="Arial"/>
              <a:buChar char="•"/>
            </a:pPr>
            <a:r>
              <a:rPr lang="en-US" sz="3751">
                <a:solidFill>
                  <a:srgbClr val="FFFFFF"/>
                </a:solidFill>
                <a:latin typeface="Muli Bold Bold"/>
              </a:rPr>
              <a:t>M. RANDY OKTAVIANUS(20081010153) </a:t>
            </a:r>
          </a:p>
          <a:p>
            <a:pPr algn="ctr" marL="809989" indent="-404995" lvl="1">
              <a:lnSpc>
                <a:spcPts val="5252"/>
              </a:lnSpc>
              <a:buFont typeface="Arial"/>
              <a:buChar char="•"/>
            </a:pPr>
            <a:r>
              <a:rPr lang="en-US" sz="3751">
                <a:solidFill>
                  <a:srgbClr val="FFFFFF"/>
                </a:solidFill>
                <a:latin typeface="Muli Bold Bold"/>
              </a:rPr>
              <a:t>FARIS SYAIFULLOH (20081010078) </a:t>
            </a:r>
          </a:p>
          <a:p>
            <a:pPr algn="ctr" marL="809989" indent="-404995" lvl="1">
              <a:lnSpc>
                <a:spcPts val="5252"/>
              </a:lnSpc>
              <a:buFont typeface="Arial"/>
              <a:buChar char="•"/>
            </a:pPr>
            <a:r>
              <a:rPr lang="en-US" sz="3751">
                <a:solidFill>
                  <a:srgbClr val="FFFFFF"/>
                </a:solidFill>
                <a:latin typeface="Muli Bold Bold"/>
              </a:rPr>
              <a:t>RAYHAN RIZAL M (20081010045) </a:t>
            </a:r>
          </a:p>
          <a:p>
            <a:pPr>
              <a:lnSpc>
                <a:spcPts val="5252"/>
              </a:lnSpc>
            </a:pPr>
          </a:p>
        </p:txBody>
      </p:sp>
      <p:sp>
        <p:nvSpPr>
          <p:cNvPr name="TextBox 11" id="11"/>
          <p:cNvSpPr txBox="true"/>
          <p:nvPr/>
        </p:nvSpPr>
        <p:spPr>
          <a:xfrm rot="0">
            <a:off x="-651391" y="2335840"/>
            <a:ext cx="12846726" cy="887095"/>
          </a:xfrm>
          <a:prstGeom prst="rect">
            <a:avLst/>
          </a:prstGeom>
        </p:spPr>
        <p:txBody>
          <a:bodyPr anchor="t" rtlCol="false" tIns="0" lIns="0" bIns="0" rIns="0">
            <a:spAutoFit/>
          </a:bodyPr>
          <a:lstStyle/>
          <a:p>
            <a:pPr algn="ctr">
              <a:lnSpc>
                <a:spcPts val="7279"/>
              </a:lnSpc>
            </a:pPr>
            <a:r>
              <a:rPr lang="en-US" sz="5199">
                <a:solidFill>
                  <a:srgbClr val="FFFFFF"/>
                </a:solidFill>
                <a:latin typeface="Muli Bold"/>
              </a:rPr>
              <a:t>Kelompok 2</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48A3D"/>
        </a:solidFill>
      </p:bgPr>
    </p:bg>
    <p:spTree>
      <p:nvGrpSpPr>
        <p:cNvPr id="1" name=""/>
        <p:cNvGrpSpPr/>
        <p:nvPr/>
      </p:nvGrpSpPr>
      <p:grpSpPr>
        <a:xfrm>
          <a:off x="0" y="0"/>
          <a:ext cx="0" cy="0"/>
          <a:chOff x="0" y="0"/>
          <a:chExt cx="0" cy="0"/>
        </a:xfrm>
      </p:grpSpPr>
      <p:sp>
        <p:nvSpPr>
          <p:cNvPr name="TextBox 2" id="2"/>
          <p:cNvSpPr txBox="true"/>
          <p:nvPr/>
        </p:nvSpPr>
        <p:spPr>
          <a:xfrm rot="0">
            <a:off x="1028700" y="971550"/>
            <a:ext cx="11642025" cy="1120775"/>
          </a:xfrm>
          <a:prstGeom prst="rect">
            <a:avLst/>
          </a:prstGeom>
        </p:spPr>
        <p:txBody>
          <a:bodyPr anchor="t" rtlCol="false" tIns="0" lIns="0" bIns="0" rIns="0">
            <a:spAutoFit/>
          </a:bodyPr>
          <a:lstStyle/>
          <a:p>
            <a:pPr>
              <a:lnSpc>
                <a:spcPts val="6999"/>
              </a:lnSpc>
            </a:pPr>
            <a:r>
              <a:rPr lang="en-US" sz="6999">
                <a:solidFill>
                  <a:srgbClr val="FFFFFF"/>
                </a:solidFill>
                <a:latin typeface="Agrandir Wide Black Bold"/>
              </a:rPr>
              <a:t>TIPE DATA</a:t>
            </a:r>
          </a:p>
        </p:txBody>
      </p:sp>
      <p:sp>
        <p:nvSpPr>
          <p:cNvPr name="TextBox 3" id="3"/>
          <p:cNvSpPr txBox="true"/>
          <p:nvPr/>
        </p:nvSpPr>
        <p:spPr>
          <a:xfrm rot="0">
            <a:off x="1028700" y="3086482"/>
            <a:ext cx="6231825" cy="3948430"/>
          </a:xfrm>
          <a:prstGeom prst="rect">
            <a:avLst/>
          </a:prstGeom>
        </p:spPr>
        <p:txBody>
          <a:bodyPr anchor="t" rtlCol="false" tIns="0" lIns="0" bIns="0" rIns="0">
            <a:spAutoFit/>
          </a:bodyPr>
          <a:lstStyle/>
          <a:p>
            <a:pPr>
              <a:lnSpc>
                <a:spcPts val="3919"/>
              </a:lnSpc>
            </a:pPr>
            <a:r>
              <a:rPr lang="en-US" sz="2799">
                <a:solidFill>
                  <a:srgbClr val="FFFFFF"/>
                </a:solidFill>
                <a:latin typeface="Muli Regular"/>
              </a:rPr>
              <a:t>var nama = "Dian";</a:t>
            </a:r>
          </a:p>
          <a:p>
            <a:pPr>
              <a:lnSpc>
                <a:spcPts val="3919"/>
              </a:lnSpc>
            </a:pPr>
            <a:r>
              <a:rPr lang="en-US" sz="2799">
                <a:solidFill>
                  <a:srgbClr val="FFFFFF"/>
                </a:solidFill>
                <a:latin typeface="Muli Regular"/>
              </a:rPr>
              <a:t>var usia = 20;</a:t>
            </a:r>
          </a:p>
          <a:p>
            <a:pPr>
              <a:lnSpc>
                <a:spcPts val="3919"/>
              </a:lnSpc>
            </a:pPr>
            <a:r>
              <a:rPr lang="en-US" sz="2799">
                <a:solidFill>
                  <a:srgbClr val="FFFFFF"/>
                </a:solidFill>
                <a:latin typeface="Muli Regular"/>
              </a:rPr>
              <a:t>var mahasiswa = true;</a:t>
            </a:r>
          </a:p>
          <a:p>
            <a:pPr>
              <a:lnSpc>
                <a:spcPts val="3919"/>
              </a:lnSpc>
            </a:pPr>
            <a:r>
              <a:rPr lang="en-US" sz="2799">
                <a:solidFill>
                  <a:srgbClr val="FFFFFF"/>
                </a:solidFill>
                <a:latin typeface="Muli Regular"/>
              </a:rPr>
              <a:t>JavaScript akan otomatis mengenali tipe data dimasukkan pada variabel.</a:t>
            </a:r>
          </a:p>
          <a:p>
            <a:pPr marL="604519" indent="-302260" lvl="1">
              <a:lnSpc>
                <a:spcPts val="3919"/>
              </a:lnSpc>
              <a:buFont typeface="Arial"/>
              <a:buChar char="•"/>
            </a:pPr>
            <a:r>
              <a:rPr lang="en-US" sz="2799">
                <a:solidFill>
                  <a:srgbClr val="FFFFFF"/>
                </a:solidFill>
                <a:latin typeface="Muli Regular"/>
              </a:rPr>
              <a:t>nama bertipe data string</a:t>
            </a:r>
          </a:p>
          <a:p>
            <a:pPr marL="604519" indent="-302260" lvl="1">
              <a:lnSpc>
                <a:spcPts val="3919"/>
              </a:lnSpc>
              <a:buFont typeface="Arial"/>
              <a:buChar char="•"/>
            </a:pPr>
            <a:r>
              <a:rPr lang="en-US" sz="2799">
                <a:solidFill>
                  <a:srgbClr val="FFFFFF"/>
                </a:solidFill>
                <a:latin typeface="Muli Regular"/>
              </a:rPr>
              <a:t>usia bertipe data integer</a:t>
            </a:r>
          </a:p>
          <a:p>
            <a:pPr marL="604520" indent="-302260" lvl="1">
              <a:lnSpc>
                <a:spcPts val="3919"/>
              </a:lnSpc>
              <a:buFont typeface="Arial"/>
              <a:buChar char="•"/>
            </a:pPr>
            <a:r>
              <a:rPr lang="en-US" sz="2800">
                <a:solidFill>
                  <a:srgbClr val="FFFFFF"/>
                </a:solidFill>
                <a:latin typeface="Muli Regular"/>
              </a:rPr>
              <a:t>mahasiswa bertipe data boolean</a:t>
            </a:r>
          </a:p>
        </p:txBody>
      </p:sp>
      <p:sp>
        <p:nvSpPr>
          <p:cNvPr name="TextBox 4" id="4"/>
          <p:cNvSpPr txBox="true"/>
          <p:nvPr/>
        </p:nvSpPr>
        <p:spPr>
          <a:xfrm rot="0">
            <a:off x="9144000" y="3086482"/>
            <a:ext cx="6231825" cy="2957830"/>
          </a:xfrm>
          <a:prstGeom prst="rect">
            <a:avLst/>
          </a:prstGeom>
        </p:spPr>
        <p:txBody>
          <a:bodyPr anchor="t" rtlCol="false" tIns="0" lIns="0" bIns="0" rIns="0">
            <a:spAutoFit/>
          </a:bodyPr>
          <a:lstStyle/>
          <a:p>
            <a:pPr>
              <a:lnSpc>
                <a:spcPts val="3919"/>
              </a:lnSpc>
            </a:pPr>
            <a:r>
              <a:rPr lang="en-US" sz="2799">
                <a:solidFill>
                  <a:srgbClr val="FFFFFF"/>
                </a:solidFill>
                <a:latin typeface="Muli Regular"/>
              </a:rPr>
              <a:t>Selain itu, untuk mengecek tipe data dari sebuah variabel dapat menggunakan kata kunci typeof.</a:t>
            </a:r>
          </a:p>
          <a:p>
            <a:pPr marL="604519" indent="-302260" lvl="1">
              <a:lnSpc>
                <a:spcPts val="3919"/>
              </a:lnSpc>
              <a:buFont typeface="Arial"/>
              <a:buChar char="•"/>
            </a:pPr>
            <a:r>
              <a:rPr lang="en-US" sz="2799">
                <a:solidFill>
                  <a:srgbClr val="FFFFFF"/>
                </a:solidFill>
                <a:latin typeface="Muli Regular"/>
              </a:rPr>
              <a:t>typeof nama</a:t>
            </a:r>
          </a:p>
          <a:p>
            <a:pPr marL="604519" indent="-302260" lvl="1">
              <a:lnSpc>
                <a:spcPts val="3919"/>
              </a:lnSpc>
              <a:buFont typeface="Arial"/>
              <a:buChar char="•"/>
            </a:pPr>
            <a:r>
              <a:rPr lang="en-US" sz="2799">
                <a:solidFill>
                  <a:srgbClr val="FFFFFF"/>
                </a:solidFill>
                <a:latin typeface="Muli Regular"/>
              </a:rPr>
              <a:t>typeof usia</a:t>
            </a:r>
          </a:p>
          <a:p>
            <a:pPr marL="604520" indent="-302260" lvl="1">
              <a:lnSpc>
                <a:spcPts val="3919"/>
              </a:lnSpc>
              <a:buFont typeface="Arial"/>
              <a:buChar char="•"/>
            </a:pPr>
            <a:r>
              <a:rPr lang="en-US" sz="2800">
                <a:solidFill>
                  <a:srgbClr val="FFFFFF"/>
                </a:solidFill>
                <a:latin typeface="Muli Regular"/>
              </a:rPr>
              <a:t>typeof mahasiswa</a:t>
            </a:r>
          </a:p>
        </p:txBody>
      </p:sp>
      <p:sp>
        <p:nvSpPr>
          <p:cNvPr name="AutoShape 5" id="5"/>
          <p:cNvSpPr/>
          <p:nvPr/>
        </p:nvSpPr>
        <p:spPr>
          <a:xfrm rot="0">
            <a:off x="17173575" y="0"/>
            <a:ext cx="9525" cy="10493903"/>
          </a:xfrm>
          <a:prstGeom prst="rect">
            <a:avLst/>
          </a:prstGeom>
          <a:solidFill>
            <a:srgbClr val="FFFFFF"/>
          </a:solidFill>
        </p:spPr>
      </p:sp>
      <p:sp>
        <p:nvSpPr>
          <p:cNvPr name="AutoShape 6" id="6"/>
          <p:cNvSpPr/>
          <p:nvPr/>
        </p:nvSpPr>
        <p:spPr>
          <a:xfrm rot="-10800000">
            <a:off x="8180558" y="3143632"/>
            <a:ext cx="26468" cy="4664328"/>
          </a:xfrm>
          <a:prstGeom prst="rect">
            <a:avLst/>
          </a:prstGeom>
          <a:solidFill>
            <a:srgbClr val="FFFFFF"/>
          </a:solid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587BD4"/>
        </a:solidFill>
      </p:bgPr>
    </p:bg>
    <p:spTree>
      <p:nvGrpSpPr>
        <p:cNvPr id="1" name=""/>
        <p:cNvGrpSpPr/>
        <p:nvPr/>
      </p:nvGrpSpPr>
      <p:grpSpPr>
        <a:xfrm>
          <a:off x="0" y="0"/>
          <a:ext cx="0" cy="0"/>
          <a:chOff x="0" y="0"/>
          <a:chExt cx="0" cy="0"/>
        </a:xfrm>
      </p:grpSpPr>
      <p:sp>
        <p:nvSpPr>
          <p:cNvPr name="AutoShape 2" id="2"/>
          <p:cNvSpPr/>
          <p:nvPr/>
        </p:nvSpPr>
        <p:spPr>
          <a:xfrm rot="-10800000">
            <a:off x="8664488" y="3898862"/>
            <a:ext cx="9525" cy="4140761"/>
          </a:xfrm>
          <a:prstGeom prst="rect">
            <a:avLst/>
          </a:prstGeom>
          <a:solidFill>
            <a:srgbClr val="FFFFFF"/>
          </a:solidFill>
        </p:spPr>
      </p:sp>
      <p:sp>
        <p:nvSpPr>
          <p:cNvPr name="AutoShape 3" id="3"/>
          <p:cNvSpPr/>
          <p:nvPr/>
        </p:nvSpPr>
        <p:spPr>
          <a:xfrm rot="-10800000">
            <a:off x="4054563" y="3898862"/>
            <a:ext cx="9525" cy="4140761"/>
          </a:xfrm>
          <a:prstGeom prst="rect">
            <a:avLst/>
          </a:prstGeom>
          <a:solidFill>
            <a:srgbClr val="FFFFFF"/>
          </a:solidFill>
        </p:spPr>
      </p:sp>
      <p:grpSp>
        <p:nvGrpSpPr>
          <p:cNvPr name="Group 4" id="4"/>
          <p:cNvGrpSpPr/>
          <p:nvPr/>
        </p:nvGrpSpPr>
        <p:grpSpPr>
          <a:xfrm rot="0">
            <a:off x="741952" y="3898862"/>
            <a:ext cx="2963675" cy="3309308"/>
            <a:chOff x="0" y="0"/>
            <a:chExt cx="3951566" cy="4412410"/>
          </a:xfrm>
        </p:grpSpPr>
        <p:sp>
          <p:nvSpPr>
            <p:cNvPr name="TextBox 5" id="5"/>
            <p:cNvSpPr txBox="true"/>
            <p:nvPr/>
          </p:nvSpPr>
          <p:spPr>
            <a:xfrm rot="0">
              <a:off x="0" y="-47625"/>
              <a:ext cx="3951566" cy="2934606"/>
            </a:xfrm>
            <a:prstGeom prst="rect">
              <a:avLst/>
            </a:prstGeom>
          </p:spPr>
          <p:txBody>
            <a:bodyPr anchor="t" rtlCol="false" tIns="0" lIns="0" bIns="0" rIns="0">
              <a:spAutoFit/>
            </a:bodyPr>
            <a:lstStyle/>
            <a:p>
              <a:pPr>
                <a:lnSpc>
                  <a:spcPts val="4479"/>
                </a:lnSpc>
              </a:pPr>
              <a:r>
                <a:rPr lang="en-US" sz="3199">
                  <a:solidFill>
                    <a:srgbClr val="FFFFFF"/>
                  </a:solidFill>
                  <a:latin typeface="Muli Bold Bold"/>
                </a:rPr>
                <a:t>Tidak menggunakan angka di depan</a:t>
              </a:r>
            </a:p>
          </p:txBody>
        </p:sp>
        <p:sp>
          <p:nvSpPr>
            <p:cNvPr name="TextBox 6" id="6"/>
            <p:cNvSpPr txBox="true"/>
            <p:nvPr/>
          </p:nvSpPr>
          <p:spPr>
            <a:xfrm rot="0">
              <a:off x="0" y="3322807"/>
              <a:ext cx="3951566" cy="1089603"/>
            </a:xfrm>
            <a:prstGeom prst="rect">
              <a:avLst/>
            </a:prstGeom>
          </p:spPr>
          <p:txBody>
            <a:bodyPr anchor="t" rtlCol="false" tIns="0" lIns="0" bIns="0" rIns="0">
              <a:spAutoFit/>
            </a:bodyPr>
            <a:lstStyle/>
            <a:p>
              <a:pPr>
                <a:lnSpc>
                  <a:spcPts val="3359"/>
                </a:lnSpc>
              </a:pPr>
              <a:r>
                <a:rPr lang="en-US" sz="2399">
                  <a:solidFill>
                    <a:srgbClr val="FFFFFF"/>
                  </a:solidFill>
                  <a:latin typeface="Muli Regular"/>
                </a:rPr>
                <a:t> var 123name = "farhan"</a:t>
              </a:r>
            </a:p>
          </p:txBody>
        </p:sp>
      </p:grpSp>
      <p:sp>
        <p:nvSpPr>
          <p:cNvPr name="AutoShape 7" id="7"/>
          <p:cNvSpPr/>
          <p:nvPr/>
        </p:nvSpPr>
        <p:spPr>
          <a:xfrm rot="0">
            <a:off x="17173575" y="0"/>
            <a:ext cx="9525" cy="10493903"/>
          </a:xfrm>
          <a:prstGeom prst="rect">
            <a:avLst/>
          </a:prstGeom>
          <a:solidFill>
            <a:srgbClr val="FFFFFF"/>
          </a:solidFill>
        </p:spPr>
      </p:sp>
      <p:grpSp>
        <p:nvGrpSpPr>
          <p:cNvPr name="Group 8" id="8"/>
          <p:cNvGrpSpPr/>
          <p:nvPr/>
        </p:nvGrpSpPr>
        <p:grpSpPr>
          <a:xfrm rot="0">
            <a:off x="4416277" y="3898862"/>
            <a:ext cx="3971986" cy="2326457"/>
            <a:chOff x="0" y="0"/>
            <a:chExt cx="5295981" cy="3101943"/>
          </a:xfrm>
        </p:grpSpPr>
        <p:sp>
          <p:nvSpPr>
            <p:cNvPr name="TextBox 9" id="9"/>
            <p:cNvSpPr txBox="true"/>
            <p:nvPr/>
          </p:nvSpPr>
          <p:spPr>
            <a:xfrm rot="0">
              <a:off x="0" y="-47625"/>
              <a:ext cx="5295981" cy="2185767"/>
            </a:xfrm>
            <a:prstGeom prst="rect">
              <a:avLst/>
            </a:prstGeom>
          </p:spPr>
          <p:txBody>
            <a:bodyPr anchor="t" rtlCol="false" tIns="0" lIns="0" bIns="0" rIns="0">
              <a:spAutoFit/>
            </a:bodyPr>
            <a:lstStyle/>
            <a:p>
              <a:pPr>
                <a:lnSpc>
                  <a:spcPts val="4479"/>
                </a:lnSpc>
              </a:pPr>
              <a:r>
                <a:rPr lang="en-US" sz="3199">
                  <a:solidFill>
                    <a:srgbClr val="FFFFFF"/>
                  </a:solidFill>
                  <a:latin typeface="Muli Bold Bold"/>
                </a:rPr>
                <a:t>Boleh menggunakan underscore di awal</a:t>
              </a:r>
            </a:p>
          </p:txBody>
        </p:sp>
        <p:sp>
          <p:nvSpPr>
            <p:cNvPr name="TextBox 10" id="10"/>
            <p:cNvSpPr txBox="true"/>
            <p:nvPr/>
          </p:nvSpPr>
          <p:spPr>
            <a:xfrm rot="0">
              <a:off x="0" y="2573969"/>
              <a:ext cx="5295981" cy="527974"/>
            </a:xfrm>
            <a:prstGeom prst="rect">
              <a:avLst/>
            </a:prstGeom>
          </p:spPr>
          <p:txBody>
            <a:bodyPr anchor="t" rtlCol="false" tIns="0" lIns="0" bIns="0" rIns="0">
              <a:spAutoFit/>
            </a:bodyPr>
            <a:lstStyle/>
            <a:p>
              <a:pPr>
                <a:lnSpc>
                  <a:spcPts val="3359"/>
                </a:lnSpc>
              </a:pPr>
              <a:r>
                <a:rPr lang="en-US" sz="2399">
                  <a:solidFill>
                    <a:srgbClr val="FFFFFF"/>
                  </a:solidFill>
                  <a:latin typeface="Muli Regular"/>
                </a:rPr>
                <a:t> var _name = "Farhan"</a:t>
              </a:r>
            </a:p>
          </p:txBody>
        </p:sp>
      </p:grpSp>
      <p:grpSp>
        <p:nvGrpSpPr>
          <p:cNvPr name="Group 11" id="11"/>
          <p:cNvGrpSpPr/>
          <p:nvPr/>
        </p:nvGrpSpPr>
        <p:grpSpPr>
          <a:xfrm rot="0">
            <a:off x="9144000" y="3898862"/>
            <a:ext cx="3573013" cy="2326457"/>
            <a:chOff x="0" y="0"/>
            <a:chExt cx="4764018" cy="3101943"/>
          </a:xfrm>
        </p:grpSpPr>
        <p:sp>
          <p:nvSpPr>
            <p:cNvPr name="TextBox 12" id="12"/>
            <p:cNvSpPr txBox="true"/>
            <p:nvPr/>
          </p:nvSpPr>
          <p:spPr>
            <a:xfrm rot="0">
              <a:off x="0" y="-47625"/>
              <a:ext cx="4764018" cy="2185767"/>
            </a:xfrm>
            <a:prstGeom prst="rect">
              <a:avLst/>
            </a:prstGeom>
          </p:spPr>
          <p:txBody>
            <a:bodyPr anchor="t" rtlCol="false" tIns="0" lIns="0" bIns="0" rIns="0">
              <a:spAutoFit/>
            </a:bodyPr>
            <a:lstStyle/>
            <a:p>
              <a:pPr>
                <a:lnSpc>
                  <a:spcPts val="4479"/>
                </a:lnSpc>
              </a:pPr>
              <a:r>
                <a:rPr lang="en-US" sz="3199">
                  <a:solidFill>
                    <a:srgbClr val="FFFFFF"/>
                  </a:solidFill>
                  <a:latin typeface="Muli Bold Bold"/>
                </a:rPr>
                <a:t>Dianjurkan menggunakan camelCase</a:t>
              </a:r>
            </a:p>
          </p:txBody>
        </p:sp>
        <p:sp>
          <p:nvSpPr>
            <p:cNvPr name="TextBox 13" id="13"/>
            <p:cNvSpPr txBox="true"/>
            <p:nvPr/>
          </p:nvSpPr>
          <p:spPr>
            <a:xfrm rot="0">
              <a:off x="0" y="2573969"/>
              <a:ext cx="4764018" cy="527974"/>
            </a:xfrm>
            <a:prstGeom prst="rect">
              <a:avLst/>
            </a:prstGeom>
          </p:spPr>
          <p:txBody>
            <a:bodyPr anchor="t" rtlCol="false" tIns="0" lIns="0" bIns="0" rIns="0">
              <a:spAutoFit/>
            </a:bodyPr>
            <a:lstStyle/>
            <a:p>
              <a:pPr>
                <a:lnSpc>
                  <a:spcPts val="3359"/>
                </a:lnSpc>
              </a:pPr>
              <a:r>
                <a:rPr lang="en-US" sz="2399">
                  <a:solidFill>
                    <a:srgbClr val="FFFFFF"/>
                  </a:solidFill>
                  <a:latin typeface="Muli Regular"/>
                </a:rPr>
                <a:t>var fullName = "Farhan"</a:t>
              </a:r>
            </a:p>
          </p:txBody>
        </p:sp>
      </p:grpSp>
      <p:grpSp>
        <p:nvGrpSpPr>
          <p:cNvPr name="Group 14" id="14"/>
          <p:cNvGrpSpPr/>
          <p:nvPr/>
        </p:nvGrpSpPr>
        <p:grpSpPr>
          <a:xfrm rot="0">
            <a:off x="13465177" y="3898862"/>
            <a:ext cx="3107049" cy="2326457"/>
            <a:chOff x="0" y="0"/>
            <a:chExt cx="4142731" cy="3101943"/>
          </a:xfrm>
        </p:grpSpPr>
        <p:sp>
          <p:nvSpPr>
            <p:cNvPr name="TextBox 15" id="15"/>
            <p:cNvSpPr txBox="true"/>
            <p:nvPr/>
          </p:nvSpPr>
          <p:spPr>
            <a:xfrm rot="0">
              <a:off x="0" y="-47625"/>
              <a:ext cx="4142731" cy="2185767"/>
            </a:xfrm>
            <a:prstGeom prst="rect">
              <a:avLst/>
            </a:prstGeom>
          </p:spPr>
          <p:txBody>
            <a:bodyPr anchor="t" rtlCol="false" tIns="0" lIns="0" bIns="0" rIns="0">
              <a:spAutoFit/>
            </a:bodyPr>
            <a:lstStyle/>
            <a:p>
              <a:pPr>
                <a:lnSpc>
                  <a:spcPts val="4479"/>
                </a:lnSpc>
              </a:pPr>
              <a:r>
                <a:rPr lang="en-US" sz="3199">
                  <a:solidFill>
                    <a:srgbClr val="FFFFFF"/>
                  </a:solidFill>
                  <a:latin typeface="Muli Bold Bold"/>
                </a:rPr>
                <a:t>Dianjurkan menggunakan bahasa Inggris</a:t>
              </a:r>
            </a:p>
          </p:txBody>
        </p:sp>
        <p:sp>
          <p:nvSpPr>
            <p:cNvPr name="TextBox 16" id="16"/>
            <p:cNvSpPr txBox="true"/>
            <p:nvPr/>
          </p:nvSpPr>
          <p:spPr>
            <a:xfrm rot="0">
              <a:off x="0" y="2573969"/>
              <a:ext cx="4142731" cy="527974"/>
            </a:xfrm>
            <a:prstGeom prst="rect">
              <a:avLst/>
            </a:prstGeom>
          </p:spPr>
          <p:txBody>
            <a:bodyPr anchor="t" rtlCol="false" tIns="0" lIns="0" bIns="0" rIns="0">
              <a:spAutoFit/>
            </a:bodyPr>
            <a:lstStyle/>
            <a:p>
              <a:pPr>
                <a:lnSpc>
                  <a:spcPts val="3359"/>
                </a:lnSpc>
              </a:pPr>
              <a:r>
                <a:rPr lang="en-US" sz="2399">
                  <a:solidFill>
                    <a:srgbClr val="FFFFFF"/>
                  </a:solidFill>
                  <a:latin typeface="Muli Regular"/>
                </a:rPr>
                <a:t>var name = "Farhan"</a:t>
              </a:r>
            </a:p>
          </p:txBody>
        </p:sp>
      </p:grpSp>
      <p:sp>
        <p:nvSpPr>
          <p:cNvPr name="TextBox 17" id="17"/>
          <p:cNvSpPr txBox="true"/>
          <p:nvPr/>
        </p:nvSpPr>
        <p:spPr>
          <a:xfrm rot="0">
            <a:off x="1028700" y="828675"/>
            <a:ext cx="14719126" cy="1257935"/>
          </a:xfrm>
          <a:prstGeom prst="rect">
            <a:avLst/>
          </a:prstGeom>
        </p:spPr>
        <p:txBody>
          <a:bodyPr anchor="t" rtlCol="false" tIns="0" lIns="0" bIns="0" rIns="0">
            <a:spAutoFit/>
          </a:bodyPr>
          <a:lstStyle/>
          <a:p>
            <a:pPr>
              <a:lnSpc>
                <a:spcPts val="8469"/>
              </a:lnSpc>
            </a:pPr>
            <a:r>
              <a:rPr lang="en-US" sz="6999">
                <a:solidFill>
                  <a:srgbClr val="FFFFFF"/>
                </a:solidFill>
                <a:latin typeface="Agrandir Wide Black Bold"/>
              </a:rPr>
              <a:t>Penulisan Nama Variabel</a:t>
            </a:r>
          </a:p>
        </p:txBody>
      </p:sp>
      <p:sp>
        <p:nvSpPr>
          <p:cNvPr name="AutoShape 18" id="18"/>
          <p:cNvSpPr/>
          <p:nvPr/>
        </p:nvSpPr>
        <p:spPr>
          <a:xfrm rot="-10800000">
            <a:off x="13001631" y="3898862"/>
            <a:ext cx="9525" cy="4140761"/>
          </a:xfrm>
          <a:prstGeom prst="rect">
            <a:avLst/>
          </a:prstGeom>
          <a:solidFill>
            <a:srgbClr val="FFFFFF"/>
          </a:solid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E9D7"/>
        </a:solidFill>
      </p:bgPr>
    </p:bg>
    <p:spTree>
      <p:nvGrpSpPr>
        <p:cNvPr id="1" name=""/>
        <p:cNvGrpSpPr/>
        <p:nvPr/>
      </p:nvGrpSpPr>
      <p:grpSpPr>
        <a:xfrm>
          <a:off x="0" y="0"/>
          <a:ext cx="0" cy="0"/>
          <a:chOff x="0" y="0"/>
          <a:chExt cx="0" cy="0"/>
        </a:xfrm>
      </p:grpSpPr>
      <p:grpSp>
        <p:nvGrpSpPr>
          <p:cNvPr name="Group 2" id="2"/>
          <p:cNvGrpSpPr/>
          <p:nvPr/>
        </p:nvGrpSpPr>
        <p:grpSpPr>
          <a:xfrm rot="0">
            <a:off x="5644952" y="1114850"/>
            <a:ext cx="11471436" cy="8510993"/>
            <a:chOff x="0" y="0"/>
            <a:chExt cx="15295248" cy="11347991"/>
          </a:xfrm>
        </p:grpSpPr>
        <p:sp>
          <p:nvSpPr>
            <p:cNvPr name="TextBox 3" id="3"/>
            <p:cNvSpPr txBox="true"/>
            <p:nvPr/>
          </p:nvSpPr>
          <p:spPr>
            <a:xfrm rot="0">
              <a:off x="0" y="-104775"/>
              <a:ext cx="15295248" cy="5306695"/>
            </a:xfrm>
            <a:prstGeom prst="rect">
              <a:avLst/>
            </a:prstGeom>
          </p:spPr>
          <p:txBody>
            <a:bodyPr anchor="t" rtlCol="false" tIns="0" lIns="0" bIns="0" rIns="0">
              <a:spAutoFit/>
            </a:bodyPr>
            <a:lstStyle/>
            <a:p>
              <a:pPr algn="ctr">
                <a:lnSpc>
                  <a:spcPts val="9600"/>
                </a:lnSpc>
              </a:pPr>
              <a:r>
                <a:rPr lang="en-US" sz="9600">
                  <a:solidFill>
                    <a:srgbClr val="E4AF36"/>
                  </a:solidFill>
                  <a:latin typeface="Agrandir Wide Black Bold"/>
                </a:rPr>
                <a:t>APA I</a:t>
              </a:r>
              <a:r>
                <a:rPr lang="en-US" sz="9600">
                  <a:solidFill>
                    <a:srgbClr val="E4AF36"/>
                  </a:solidFill>
                  <a:latin typeface="Agrandir Wide Black Bold"/>
                </a:rPr>
                <a:t>TU JAVASCRIPT?</a:t>
              </a:r>
            </a:p>
            <a:p>
              <a:pPr algn="ctr">
                <a:lnSpc>
                  <a:spcPts val="9600"/>
                </a:lnSpc>
              </a:pPr>
            </a:p>
          </p:txBody>
        </p:sp>
        <p:sp>
          <p:nvSpPr>
            <p:cNvPr name="TextBox 4" id="4"/>
            <p:cNvSpPr txBox="true"/>
            <p:nvPr/>
          </p:nvSpPr>
          <p:spPr>
            <a:xfrm rot="0">
              <a:off x="0" y="6127233"/>
              <a:ext cx="15295248" cy="5220758"/>
            </a:xfrm>
            <a:prstGeom prst="rect">
              <a:avLst/>
            </a:prstGeom>
          </p:spPr>
          <p:txBody>
            <a:bodyPr anchor="t" rtlCol="false" tIns="0" lIns="0" bIns="0" rIns="0">
              <a:spAutoFit/>
            </a:bodyPr>
            <a:lstStyle/>
            <a:p>
              <a:pPr algn="ctr">
                <a:lnSpc>
                  <a:spcPts val="3500"/>
                </a:lnSpc>
              </a:pPr>
              <a:r>
                <a:rPr lang="en-US" sz="2500">
                  <a:solidFill>
                    <a:srgbClr val="1B1B1B"/>
                  </a:solidFill>
                  <a:latin typeface="Muli Bold Bold"/>
                </a:rPr>
                <a:t>JavaScript</a:t>
              </a:r>
              <a:r>
                <a:rPr lang="en-US" sz="2500">
                  <a:solidFill>
                    <a:srgbClr val="1B1B1B"/>
                  </a:solidFill>
                  <a:latin typeface="Arimo Bold"/>
                </a:rPr>
                <a:t> adalah bahasa pemrograman yang digunakan untuk peng</a:t>
              </a:r>
              <a:r>
                <a:rPr lang="en-US" sz="2500">
                  <a:solidFill>
                    <a:srgbClr val="1B1B1B"/>
                  </a:solidFill>
                  <a:latin typeface="Muli Bold Bold"/>
                </a:rPr>
                <a:t>embangan website agar lebih dinamis. Ibarat kata, JavaScript memberikan “kehidupan” dalam website sehingga terciptanya interaksi antara pengunjung dengan situs tersebut.</a:t>
              </a:r>
            </a:p>
            <a:p>
              <a:pPr algn="ctr">
                <a:lnSpc>
                  <a:spcPts val="3500"/>
                </a:lnSpc>
              </a:pPr>
              <a:r>
                <a:rPr lang="en-US" sz="2500">
                  <a:solidFill>
                    <a:srgbClr val="1B1B1B"/>
                  </a:solidFill>
                  <a:latin typeface="Muli Bold Bold"/>
                </a:rPr>
                <a:t>Website dinamis yang dimaksud berarti konten di dalamnya dapat bergerak atau mengubah apapun yang tampak di layar tanpa harus dimuat ulang secara manual. Misalnya seperti konten gambar animasi, maps, slideshow, polling, dan sebagainya.</a:t>
              </a:r>
            </a:p>
            <a:p>
              <a:pPr algn="ctr">
                <a:lnSpc>
                  <a:spcPts val="3500"/>
                </a:lnSpc>
              </a:pPr>
            </a:p>
          </p:txBody>
        </p:sp>
      </p:grpSp>
      <p:sp>
        <p:nvSpPr>
          <p:cNvPr name="AutoShape 5" id="5"/>
          <p:cNvSpPr/>
          <p:nvPr/>
        </p:nvSpPr>
        <p:spPr>
          <a:xfrm rot="0">
            <a:off x="17173575" y="0"/>
            <a:ext cx="9525" cy="10493903"/>
          </a:xfrm>
          <a:prstGeom prst="rect">
            <a:avLst/>
          </a:prstGeom>
          <a:solidFill>
            <a:srgbClr val="1B1B1B"/>
          </a:solidFill>
        </p:spPr>
      </p:sp>
      <p:sp>
        <p:nvSpPr>
          <p:cNvPr name="TextBox 6" id="6"/>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1B1B1B"/>
                </a:solidFill>
                <a:latin typeface="Muli Regular Bold"/>
              </a:rPr>
              <a:t>DIGITAL MARKETING MASTERCLASS</a:t>
            </a:r>
          </a:p>
        </p:txBody>
      </p:sp>
      <p:pic>
        <p:nvPicPr>
          <p:cNvPr name="Picture 7" id="7"/>
          <p:cNvPicPr>
            <a:picLocks noChangeAspect="true"/>
          </p:cNvPicPr>
          <p:nvPr/>
        </p:nvPicPr>
        <p:blipFill>
          <a:blip r:embed="rId2"/>
          <a:srcRect l="0" t="0" r="0" b="0"/>
          <a:stretch>
            <a:fillRect/>
          </a:stretch>
        </p:blipFill>
        <p:spPr>
          <a:xfrm flipH="false" flipV="false" rot="0">
            <a:off x="1229845" y="661157"/>
            <a:ext cx="4415108" cy="8964685"/>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2ACB4"/>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pic>
        <p:nvPicPr>
          <p:cNvPr name="Picture 3" id="3"/>
          <p:cNvPicPr>
            <a:picLocks noChangeAspect="true"/>
          </p:cNvPicPr>
          <p:nvPr/>
        </p:nvPicPr>
        <p:blipFill>
          <a:blip r:embed="rId2"/>
          <a:srcRect l="0" t="0" r="0" b="0"/>
          <a:stretch>
            <a:fillRect/>
          </a:stretch>
        </p:blipFill>
        <p:spPr>
          <a:xfrm flipH="false" flipV="false" rot="0">
            <a:off x="405245" y="190933"/>
            <a:ext cx="1929889" cy="2138381"/>
          </a:xfrm>
          <a:prstGeom prst="rect">
            <a:avLst/>
          </a:prstGeom>
        </p:spPr>
      </p:pic>
      <p:sp>
        <p:nvSpPr>
          <p:cNvPr name="TextBox 4" id="4"/>
          <p:cNvSpPr txBox="true"/>
          <p:nvPr/>
        </p:nvSpPr>
        <p:spPr>
          <a:xfrm rot="0">
            <a:off x="388124" y="1239670"/>
            <a:ext cx="8755876" cy="2787015"/>
          </a:xfrm>
          <a:prstGeom prst="rect">
            <a:avLst/>
          </a:prstGeom>
        </p:spPr>
        <p:txBody>
          <a:bodyPr anchor="t" rtlCol="false" tIns="0" lIns="0" bIns="0" rIns="0">
            <a:spAutoFit/>
          </a:bodyPr>
          <a:lstStyle/>
          <a:p>
            <a:pPr>
              <a:lnSpc>
                <a:spcPts val="9600"/>
              </a:lnSpc>
            </a:pPr>
            <a:r>
              <a:rPr lang="en-US" sz="9600">
                <a:solidFill>
                  <a:srgbClr val="FFFFFF"/>
                </a:solidFill>
                <a:latin typeface="Agrandir Wide Black Bold"/>
              </a:rPr>
              <a:t>JAVA</a:t>
            </a:r>
          </a:p>
          <a:p>
            <a:pPr>
              <a:lnSpc>
                <a:spcPts val="9600"/>
              </a:lnSpc>
            </a:pPr>
            <a:r>
              <a:rPr lang="en-US" sz="9600">
                <a:solidFill>
                  <a:srgbClr val="FFFFFF"/>
                </a:solidFill>
                <a:latin typeface="Agrandir Wide Black Bold"/>
              </a:rPr>
              <a:t>       SCRIPT</a:t>
            </a:r>
          </a:p>
        </p:txBody>
      </p:sp>
      <p:sp>
        <p:nvSpPr>
          <p:cNvPr name="TextBox 5" id="5"/>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FFFFFF"/>
                </a:solidFill>
                <a:latin typeface="Muli Regular Bold"/>
              </a:rPr>
              <a:t>DIGITAL MARKETING MASTERCLASS</a:t>
            </a:r>
          </a:p>
        </p:txBody>
      </p:sp>
      <p:sp>
        <p:nvSpPr>
          <p:cNvPr name="TextBox 6" id="6"/>
          <p:cNvSpPr txBox="true"/>
          <p:nvPr/>
        </p:nvSpPr>
        <p:spPr>
          <a:xfrm rot="0">
            <a:off x="4122593" y="4766978"/>
            <a:ext cx="13050982" cy="4013780"/>
          </a:xfrm>
          <a:prstGeom prst="rect">
            <a:avLst/>
          </a:prstGeom>
        </p:spPr>
        <p:txBody>
          <a:bodyPr anchor="t" rtlCol="false" tIns="0" lIns="0" bIns="0" rIns="0">
            <a:spAutoFit/>
          </a:bodyPr>
          <a:lstStyle/>
          <a:p>
            <a:pPr algn="ctr">
              <a:lnSpc>
                <a:spcPts val="3993"/>
              </a:lnSpc>
              <a:spcBef>
                <a:spcPct val="0"/>
              </a:spcBef>
            </a:pPr>
            <a:r>
              <a:rPr lang="en-US" sz="2852">
                <a:solidFill>
                  <a:srgbClr val="FFFFFF"/>
                </a:solidFill>
                <a:latin typeface="Muli Bold"/>
              </a:rPr>
              <a:t>Elemen-elemen tersebut tentunya membuat website menjadi lebih menarik, sehingga pengunjung jadi betah mengeksplorasi isi di dalamnya.</a:t>
            </a:r>
          </a:p>
          <a:p>
            <a:pPr algn="ctr">
              <a:lnSpc>
                <a:spcPts val="3993"/>
              </a:lnSpc>
              <a:spcBef>
                <a:spcPct val="0"/>
              </a:spcBef>
            </a:pPr>
          </a:p>
          <a:p>
            <a:pPr algn="ctr">
              <a:lnSpc>
                <a:spcPts val="3993"/>
              </a:lnSpc>
              <a:spcBef>
                <a:spcPct val="0"/>
              </a:spcBef>
            </a:pPr>
            <a:r>
              <a:rPr lang="en-US" sz="2852">
                <a:solidFill>
                  <a:srgbClr val="FFFFFF"/>
                </a:solidFill>
                <a:latin typeface="Muli Bold"/>
              </a:rPr>
              <a:t>Awalnya, JavaScript hanya bekerja pada sisi client/frontend saja. Dengan begitu, proses pengolahan kode-kodenya hanya berjalan di sisi browser. Namun, seiring perkembangannya, JavaScript juga bisa digunakan di sisi server. Tentunya dengan bantuan berbagai framework seperti Node.js, dan React.js.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E9D7"/>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5154275" cy="4218251"/>
            <a:chOff x="0" y="0"/>
            <a:chExt cx="20205700" cy="5624335"/>
          </a:xfrm>
        </p:grpSpPr>
        <p:pic>
          <p:nvPicPr>
            <p:cNvPr name="Picture 3" id="3"/>
            <p:cNvPicPr>
              <a:picLocks noChangeAspect="true"/>
            </p:cNvPicPr>
            <p:nvPr/>
          </p:nvPicPr>
          <p:blipFill>
            <a:blip r:embed="rId2"/>
            <a:srcRect l="10535" t="0" r="10535" b="0"/>
            <a:stretch>
              <a:fillRect/>
            </a:stretch>
          </p:blipFill>
          <p:spPr>
            <a:xfrm>
              <a:off x="0" y="0"/>
              <a:ext cx="6650567" cy="5624335"/>
            </a:xfrm>
            <a:prstGeom prst="rect">
              <a:avLst/>
            </a:prstGeom>
          </p:spPr>
        </p:pic>
        <p:pic>
          <p:nvPicPr>
            <p:cNvPr name="Picture 4" id="4"/>
            <p:cNvPicPr>
              <a:picLocks noChangeAspect="true"/>
            </p:cNvPicPr>
            <p:nvPr/>
          </p:nvPicPr>
          <p:blipFill>
            <a:blip r:embed="rId3"/>
            <a:srcRect l="0" t="21827" r="0" b="21827"/>
            <a:stretch>
              <a:fillRect/>
            </a:stretch>
          </p:blipFill>
          <p:spPr>
            <a:xfrm>
              <a:off x="6777567" y="0"/>
              <a:ext cx="6650567" cy="5624335"/>
            </a:xfrm>
            <a:prstGeom prst="rect">
              <a:avLst/>
            </a:prstGeom>
          </p:spPr>
        </p:pic>
        <p:pic>
          <p:nvPicPr>
            <p:cNvPr name="Picture 5" id="5"/>
            <p:cNvPicPr>
              <a:picLocks noChangeAspect="true"/>
            </p:cNvPicPr>
            <p:nvPr/>
          </p:nvPicPr>
          <p:blipFill>
            <a:blip r:embed="rId4"/>
            <a:srcRect l="0" t="21810" r="0" b="21810"/>
            <a:stretch>
              <a:fillRect/>
            </a:stretch>
          </p:blipFill>
          <p:spPr>
            <a:xfrm>
              <a:off x="13555133" y="0"/>
              <a:ext cx="6650567" cy="5624335"/>
            </a:xfrm>
            <a:prstGeom prst="rect">
              <a:avLst/>
            </a:prstGeom>
          </p:spPr>
        </p:pic>
      </p:grpSp>
      <p:grpSp>
        <p:nvGrpSpPr>
          <p:cNvPr name="Group 6" id="6"/>
          <p:cNvGrpSpPr/>
          <p:nvPr/>
        </p:nvGrpSpPr>
        <p:grpSpPr>
          <a:xfrm rot="0">
            <a:off x="218337" y="5391811"/>
            <a:ext cx="17040963" cy="5102091"/>
            <a:chOff x="0" y="0"/>
            <a:chExt cx="22721284" cy="6802789"/>
          </a:xfrm>
        </p:grpSpPr>
        <p:sp>
          <p:nvSpPr>
            <p:cNvPr name="TextBox 7" id="7"/>
            <p:cNvSpPr txBox="true"/>
            <p:nvPr/>
          </p:nvSpPr>
          <p:spPr>
            <a:xfrm rot="0">
              <a:off x="0" y="9525"/>
              <a:ext cx="22721284" cy="3609975"/>
            </a:xfrm>
            <a:prstGeom prst="rect">
              <a:avLst/>
            </a:prstGeom>
          </p:spPr>
          <p:txBody>
            <a:bodyPr anchor="t" rtlCol="false" tIns="0" lIns="0" bIns="0" rIns="0">
              <a:spAutoFit/>
            </a:bodyPr>
            <a:lstStyle/>
            <a:p>
              <a:pPr>
                <a:lnSpc>
                  <a:spcPts val="4320"/>
                </a:lnSpc>
              </a:pPr>
              <a:r>
                <a:rPr lang="en-US" sz="3600">
                  <a:solidFill>
                    <a:srgbClr val="1B1B1B"/>
                  </a:solidFill>
                  <a:latin typeface="Muli Extra Light"/>
                </a:rPr>
                <a:t>Penggunaan JavaScript dalam pengembangan website sering dikaitkan dengan HTML dan CSS. Hal ini karena dalam pembuatan website, ketiga elemen tersebut berperan penting dan saling berkaitan satu sama lain. Ilustrasi berikut menggambarkan fungsi HTML, CSS, dan JavaScript ketika membangun sebuah website.</a:t>
              </a:r>
            </a:p>
          </p:txBody>
        </p:sp>
        <p:sp>
          <p:nvSpPr>
            <p:cNvPr name="TextBox 8" id="8"/>
            <p:cNvSpPr txBox="true"/>
            <p:nvPr/>
          </p:nvSpPr>
          <p:spPr>
            <a:xfrm rot="0">
              <a:off x="0" y="4198865"/>
              <a:ext cx="22721284" cy="2603923"/>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1B1B1B"/>
                  </a:solidFill>
                  <a:latin typeface="Muli Regular"/>
                </a:rPr>
                <a:t>H</a:t>
              </a:r>
              <a:r>
                <a:rPr lang="en-US" sz="2799">
                  <a:solidFill>
                    <a:srgbClr val="1B1B1B"/>
                  </a:solidFill>
                  <a:latin typeface="Muli Regular"/>
                </a:rPr>
                <a:t>TML</a:t>
              </a:r>
              <a:r>
                <a:rPr lang="en-US" sz="2799">
                  <a:solidFill>
                    <a:srgbClr val="1B1B1B"/>
                  </a:solidFill>
                  <a:latin typeface="Muli Regular"/>
                </a:rPr>
                <a:t>: membangun struktur da</a:t>
              </a:r>
              <a:r>
                <a:rPr lang="en-US" sz="2799">
                  <a:solidFill>
                    <a:srgbClr val="1B1B1B"/>
                  </a:solidFill>
                  <a:latin typeface="Muli Regular"/>
                </a:rPr>
                <a:t>n layout sebuah website</a:t>
              </a:r>
            </a:p>
            <a:p>
              <a:pPr marL="604519" indent="-302260" lvl="1">
                <a:lnSpc>
                  <a:spcPts val="3919"/>
                </a:lnSpc>
                <a:buFont typeface="Arial"/>
                <a:buChar char="•"/>
              </a:pPr>
              <a:r>
                <a:rPr lang="en-US" sz="2799">
                  <a:solidFill>
                    <a:srgbClr val="1B1B1B"/>
                  </a:solidFill>
                  <a:latin typeface="Muli Regular"/>
                </a:rPr>
                <a:t>CSS</a:t>
              </a:r>
              <a:r>
                <a:rPr lang="en-US" sz="2799">
                  <a:solidFill>
                    <a:srgbClr val="1B1B1B"/>
                  </a:solidFill>
                  <a:latin typeface="Muli Regular"/>
                </a:rPr>
                <a:t>: mengatur tampilan dan memberikan style website</a:t>
              </a:r>
            </a:p>
            <a:p>
              <a:pPr marL="604519" indent="-302260" lvl="1">
                <a:lnSpc>
                  <a:spcPts val="3919"/>
                </a:lnSpc>
                <a:buFont typeface="Arial"/>
                <a:buChar char="•"/>
              </a:pPr>
              <a:r>
                <a:rPr lang="en-US" sz="2799">
                  <a:solidFill>
                    <a:srgbClr val="1B1B1B"/>
                  </a:solidFill>
                  <a:latin typeface="Muli Regular"/>
                </a:rPr>
                <a:t>JavaScript: menyempurnakan tampilan website dengan fitur dan fungsionalitasnya</a:t>
              </a:r>
            </a:p>
            <a:p>
              <a:pPr>
                <a:lnSpc>
                  <a:spcPts val="3919"/>
                </a:lnSpc>
              </a:pPr>
            </a:p>
          </p:txBody>
        </p:sp>
      </p:grpSp>
      <p:sp>
        <p:nvSpPr>
          <p:cNvPr name="AutoShape 9" id="9"/>
          <p:cNvSpPr/>
          <p:nvPr/>
        </p:nvSpPr>
        <p:spPr>
          <a:xfrm rot="0">
            <a:off x="17173575" y="0"/>
            <a:ext cx="9525" cy="10493903"/>
          </a:xfrm>
          <a:prstGeom prst="rect">
            <a:avLst/>
          </a:prstGeom>
          <a:solidFill>
            <a:srgbClr val="1B1B1B"/>
          </a:solidFill>
        </p:spPr>
      </p:sp>
      <p:sp>
        <p:nvSpPr>
          <p:cNvPr name="TextBox 10" id="10"/>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1B1B1B"/>
                </a:solidFill>
                <a:latin typeface="Muli Regular Bold"/>
              </a:rPr>
              <a:t>DIGITAL MARKETING MASTERCLASS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B4BD6"/>
        </a:solidFill>
      </p:bgPr>
    </p:bg>
    <p:spTree>
      <p:nvGrpSpPr>
        <p:cNvPr id="1" name=""/>
        <p:cNvGrpSpPr/>
        <p:nvPr/>
      </p:nvGrpSpPr>
      <p:grpSpPr>
        <a:xfrm>
          <a:off x="0" y="0"/>
          <a:ext cx="0" cy="0"/>
          <a:chOff x="0" y="0"/>
          <a:chExt cx="0" cy="0"/>
        </a:xfrm>
      </p:grpSpPr>
      <p:sp>
        <p:nvSpPr>
          <p:cNvPr name="TextBox 2" id="2"/>
          <p:cNvSpPr txBox="true"/>
          <p:nvPr/>
        </p:nvSpPr>
        <p:spPr>
          <a:xfrm rot="0">
            <a:off x="1028700" y="3305971"/>
            <a:ext cx="7978157" cy="3589334"/>
          </a:xfrm>
          <a:prstGeom prst="rect">
            <a:avLst/>
          </a:prstGeom>
        </p:spPr>
        <p:txBody>
          <a:bodyPr anchor="t" rtlCol="false" tIns="0" lIns="0" bIns="0" rIns="0">
            <a:spAutoFit/>
          </a:bodyPr>
          <a:lstStyle/>
          <a:p>
            <a:pPr>
              <a:lnSpc>
                <a:spcPts val="8621"/>
              </a:lnSpc>
            </a:pPr>
            <a:r>
              <a:rPr lang="en-US" sz="8621">
                <a:solidFill>
                  <a:srgbClr val="FFFFFF"/>
                </a:solidFill>
                <a:latin typeface="Agrandir Wide Black Bold"/>
              </a:rPr>
              <a:t>FUNGSI JAVA</a:t>
            </a:r>
          </a:p>
          <a:p>
            <a:pPr>
              <a:lnSpc>
                <a:spcPts val="8621"/>
              </a:lnSpc>
            </a:pPr>
            <a:r>
              <a:rPr lang="en-US" sz="8621">
                <a:solidFill>
                  <a:srgbClr val="FFFFFF"/>
                </a:solidFill>
                <a:latin typeface="Agrandir Wide Black Bold"/>
              </a:rPr>
              <a:t>      SCRIPT</a:t>
            </a:r>
          </a:p>
        </p:txBody>
      </p:sp>
      <p:sp>
        <p:nvSpPr>
          <p:cNvPr name="AutoShape 3" id="3"/>
          <p:cNvSpPr/>
          <p:nvPr/>
        </p:nvSpPr>
        <p:spPr>
          <a:xfrm rot="0">
            <a:off x="17173575" y="0"/>
            <a:ext cx="9525" cy="10493903"/>
          </a:xfrm>
          <a:prstGeom prst="rect">
            <a:avLst/>
          </a:prstGeom>
          <a:solidFill>
            <a:srgbClr val="FFFFFF"/>
          </a:solidFill>
        </p:spPr>
      </p:sp>
      <p:sp>
        <p:nvSpPr>
          <p:cNvPr name="TextBox 4" id="4"/>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FFFFFF"/>
                </a:solidFill>
                <a:latin typeface="Muli Regular Bold"/>
              </a:rPr>
              <a:t>DIGITAL MARKETING MASTERCLASS</a:t>
            </a:r>
          </a:p>
        </p:txBody>
      </p:sp>
      <p:grpSp>
        <p:nvGrpSpPr>
          <p:cNvPr name="Group 5" id="5"/>
          <p:cNvGrpSpPr/>
          <p:nvPr/>
        </p:nvGrpSpPr>
        <p:grpSpPr>
          <a:xfrm rot="0">
            <a:off x="11343412" y="1060949"/>
            <a:ext cx="5839688" cy="8124727"/>
            <a:chOff x="0" y="0"/>
            <a:chExt cx="7786251" cy="10832970"/>
          </a:xfrm>
        </p:grpSpPr>
        <p:sp>
          <p:nvSpPr>
            <p:cNvPr name="TextBox 6" id="6"/>
            <p:cNvSpPr txBox="true"/>
            <p:nvPr/>
          </p:nvSpPr>
          <p:spPr>
            <a:xfrm rot="0">
              <a:off x="0" y="-47625"/>
              <a:ext cx="7786251" cy="688552"/>
            </a:xfrm>
            <a:prstGeom prst="rect">
              <a:avLst/>
            </a:prstGeom>
          </p:spPr>
          <p:txBody>
            <a:bodyPr anchor="t" rtlCol="false" tIns="0" lIns="0" bIns="0" rIns="0">
              <a:spAutoFit/>
            </a:bodyPr>
            <a:lstStyle/>
            <a:p>
              <a:pPr>
                <a:lnSpc>
                  <a:spcPts val="4480"/>
                </a:lnSpc>
              </a:pPr>
              <a:r>
                <a:rPr lang="en-US" sz="3200">
                  <a:solidFill>
                    <a:srgbClr val="FFFFFF"/>
                  </a:solidFill>
                  <a:latin typeface="Muli Bold Bold"/>
                </a:rPr>
                <a:t>Membuat Website Interaktif</a:t>
              </a:r>
            </a:p>
          </p:txBody>
        </p:sp>
        <p:sp>
          <p:nvSpPr>
            <p:cNvPr name="TextBox 7" id="7"/>
            <p:cNvSpPr txBox="true"/>
            <p:nvPr/>
          </p:nvSpPr>
          <p:spPr>
            <a:xfrm rot="0">
              <a:off x="0" y="964646"/>
              <a:ext cx="7786251" cy="9868323"/>
            </a:xfrm>
            <a:prstGeom prst="rect">
              <a:avLst/>
            </a:prstGeom>
          </p:spPr>
          <p:txBody>
            <a:bodyPr anchor="t" rtlCol="false" tIns="0" lIns="0" bIns="0" rIns="0">
              <a:spAutoFit/>
            </a:bodyPr>
            <a:lstStyle/>
            <a:p>
              <a:pPr>
                <a:lnSpc>
                  <a:spcPts val="3919"/>
                </a:lnSpc>
              </a:pPr>
              <a:r>
                <a:rPr lang="en-US" sz="2799">
                  <a:solidFill>
                    <a:srgbClr val="FFFFFF"/>
                  </a:solidFill>
                  <a:latin typeface="Muli Regular"/>
                </a:rPr>
                <a:t>Bo</a:t>
              </a:r>
              <a:r>
                <a:rPr lang="en-US" sz="2799">
                  <a:solidFill>
                    <a:srgbClr val="FFFFFF"/>
                  </a:solidFill>
                  <a:latin typeface="Muli Regular"/>
                </a:rPr>
                <a:t>san dengan tampilan website yang terlalu kaku? Nah, penggunaan JavaScript ini memungkinkanmu untuk membuat situs yang dinamis dan interaktif lho!</a:t>
              </a:r>
            </a:p>
            <a:p>
              <a:pPr>
                <a:lnSpc>
                  <a:spcPts val="3919"/>
                </a:lnSpc>
              </a:pPr>
              <a:r>
                <a:rPr lang="en-US" sz="2800">
                  <a:solidFill>
                    <a:srgbClr val="FFFFFF"/>
                  </a:solidFill>
                  <a:latin typeface="Muli Regular"/>
                </a:rPr>
                <a:t>Fungsi utama JavaScript bisa dibilang untuk membuat website terlihat menarik dengan konten-kontennya yang dinamis. Konten website yang bisa bergerak dengan otomatis tanpa perlu direload berkali-kali adalah salah satu pengaplikasian JavaScript.</a:t>
              </a:r>
            </a:p>
            <a:p>
              <a:pPr>
                <a:lnSpc>
                  <a:spcPts val="391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43612" y="1060949"/>
            <a:ext cx="573942" cy="459154"/>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B4BD6"/>
        </a:solidFill>
      </p:bgPr>
    </p:bg>
    <p:spTree>
      <p:nvGrpSpPr>
        <p:cNvPr id="1" name=""/>
        <p:cNvGrpSpPr/>
        <p:nvPr/>
      </p:nvGrpSpPr>
      <p:grpSpPr>
        <a:xfrm>
          <a:off x="0" y="0"/>
          <a:ext cx="0" cy="0"/>
          <a:chOff x="0" y="0"/>
          <a:chExt cx="0" cy="0"/>
        </a:xfrm>
      </p:grpSpPr>
      <p:sp>
        <p:nvSpPr>
          <p:cNvPr name="TextBox 2" id="2"/>
          <p:cNvSpPr txBox="true"/>
          <p:nvPr/>
        </p:nvSpPr>
        <p:spPr>
          <a:xfrm rot="0">
            <a:off x="1028700" y="3305971"/>
            <a:ext cx="7978157" cy="3589334"/>
          </a:xfrm>
          <a:prstGeom prst="rect">
            <a:avLst/>
          </a:prstGeom>
        </p:spPr>
        <p:txBody>
          <a:bodyPr anchor="t" rtlCol="false" tIns="0" lIns="0" bIns="0" rIns="0">
            <a:spAutoFit/>
          </a:bodyPr>
          <a:lstStyle/>
          <a:p>
            <a:pPr>
              <a:lnSpc>
                <a:spcPts val="8621"/>
              </a:lnSpc>
            </a:pPr>
            <a:r>
              <a:rPr lang="en-US" sz="8621">
                <a:solidFill>
                  <a:srgbClr val="FFFFFF"/>
                </a:solidFill>
                <a:latin typeface="Agrandir Wide Black Bold"/>
              </a:rPr>
              <a:t>FUNGSI JAVA</a:t>
            </a:r>
          </a:p>
          <a:p>
            <a:pPr>
              <a:lnSpc>
                <a:spcPts val="8621"/>
              </a:lnSpc>
            </a:pPr>
            <a:r>
              <a:rPr lang="en-US" sz="8621">
                <a:solidFill>
                  <a:srgbClr val="FFFFFF"/>
                </a:solidFill>
                <a:latin typeface="Agrandir Wide Black Bold"/>
              </a:rPr>
              <a:t>      SCRIPT</a:t>
            </a:r>
          </a:p>
        </p:txBody>
      </p:sp>
      <p:sp>
        <p:nvSpPr>
          <p:cNvPr name="AutoShape 3" id="3"/>
          <p:cNvSpPr/>
          <p:nvPr/>
        </p:nvSpPr>
        <p:spPr>
          <a:xfrm rot="0">
            <a:off x="17173575" y="0"/>
            <a:ext cx="9525" cy="10493903"/>
          </a:xfrm>
          <a:prstGeom prst="rect">
            <a:avLst/>
          </a:prstGeom>
          <a:solidFill>
            <a:srgbClr val="FFFFFF"/>
          </a:solidFill>
        </p:spPr>
      </p:sp>
      <p:sp>
        <p:nvSpPr>
          <p:cNvPr name="TextBox 4" id="4"/>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FFFFFF"/>
                </a:solidFill>
                <a:latin typeface="Muli Regular Bold"/>
              </a:rPr>
              <a:t>DIGITAL MARKETING MASTERCLASS</a:t>
            </a:r>
          </a:p>
        </p:txBody>
      </p:sp>
      <p:grpSp>
        <p:nvGrpSpPr>
          <p:cNvPr name="Group 5" id="5"/>
          <p:cNvGrpSpPr/>
          <p:nvPr/>
        </p:nvGrpSpPr>
        <p:grpSpPr>
          <a:xfrm rot="0">
            <a:off x="11343412" y="1060949"/>
            <a:ext cx="5839688" cy="6210202"/>
            <a:chOff x="0" y="0"/>
            <a:chExt cx="7786251" cy="8280270"/>
          </a:xfrm>
        </p:grpSpPr>
        <p:sp>
          <p:nvSpPr>
            <p:cNvPr name="TextBox 6" id="6"/>
            <p:cNvSpPr txBox="true"/>
            <p:nvPr/>
          </p:nvSpPr>
          <p:spPr>
            <a:xfrm rot="0">
              <a:off x="0" y="-47625"/>
              <a:ext cx="7786251" cy="1437852"/>
            </a:xfrm>
            <a:prstGeom prst="rect">
              <a:avLst/>
            </a:prstGeom>
          </p:spPr>
          <p:txBody>
            <a:bodyPr anchor="t" rtlCol="false" tIns="0" lIns="0" bIns="0" rIns="0">
              <a:spAutoFit/>
            </a:bodyPr>
            <a:lstStyle/>
            <a:p>
              <a:pPr>
                <a:lnSpc>
                  <a:spcPts val="4480"/>
                </a:lnSpc>
              </a:pPr>
              <a:r>
                <a:rPr lang="en-US" sz="3200">
                  <a:solidFill>
                    <a:srgbClr val="FFFFFF"/>
                  </a:solidFill>
                  <a:latin typeface="Muli Bold Bold"/>
                </a:rPr>
                <a:t>Mengembangkan Aplikasi Mobile</a:t>
              </a:r>
            </a:p>
          </p:txBody>
        </p:sp>
        <p:sp>
          <p:nvSpPr>
            <p:cNvPr name="TextBox 7" id="7"/>
            <p:cNvSpPr txBox="true"/>
            <p:nvPr/>
          </p:nvSpPr>
          <p:spPr>
            <a:xfrm rot="0">
              <a:off x="0" y="1713946"/>
              <a:ext cx="7786251" cy="6566323"/>
            </a:xfrm>
            <a:prstGeom prst="rect">
              <a:avLst/>
            </a:prstGeom>
          </p:spPr>
          <p:txBody>
            <a:bodyPr anchor="t" rtlCol="false" tIns="0" lIns="0" bIns="0" rIns="0">
              <a:spAutoFit/>
            </a:bodyPr>
            <a:lstStyle/>
            <a:p>
              <a:pPr>
                <a:lnSpc>
                  <a:spcPts val="3919"/>
                </a:lnSpc>
              </a:pPr>
              <a:r>
                <a:rPr lang="en-US" sz="2799">
                  <a:solidFill>
                    <a:srgbClr val="FFFFFF"/>
                  </a:solidFill>
                  <a:latin typeface="Muli Regular"/>
                </a:rPr>
                <a:t>Bukan hanya website, JavaScript juga banyak digunakan untuk mengembangkan aplikasi di HP. Developer semakin dimudahkan membuat aplikasi mobile untuk dua sistem operasi sekaligus (Android dan iOS) berkat adanya framework JavaScript khusus untuk aplikasi mobile, React Native misalnya.</a:t>
              </a: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43612" y="1060949"/>
            <a:ext cx="573942" cy="459154"/>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B4BD6"/>
        </a:solidFill>
      </p:bgPr>
    </p:bg>
    <p:spTree>
      <p:nvGrpSpPr>
        <p:cNvPr id="1" name=""/>
        <p:cNvGrpSpPr/>
        <p:nvPr/>
      </p:nvGrpSpPr>
      <p:grpSpPr>
        <a:xfrm>
          <a:off x="0" y="0"/>
          <a:ext cx="0" cy="0"/>
          <a:chOff x="0" y="0"/>
          <a:chExt cx="0" cy="0"/>
        </a:xfrm>
      </p:grpSpPr>
      <p:sp>
        <p:nvSpPr>
          <p:cNvPr name="TextBox 2" id="2"/>
          <p:cNvSpPr txBox="true"/>
          <p:nvPr/>
        </p:nvSpPr>
        <p:spPr>
          <a:xfrm rot="0">
            <a:off x="1028700" y="3202519"/>
            <a:ext cx="7978157" cy="3589334"/>
          </a:xfrm>
          <a:prstGeom prst="rect">
            <a:avLst/>
          </a:prstGeom>
        </p:spPr>
        <p:txBody>
          <a:bodyPr anchor="t" rtlCol="false" tIns="0" lIns="0" bIns="0" rIns="0">
            <a:spAutoFit/>
          </a:bodyPr>
          <a:lstStyle/>
          <a:p>
            <a:pPr>
              <a:lnSpc>
                <a:spcPts val="8621"/>
              </a:lnSpc>
            </a:pPr>
            <a:r>
              <a:rPr lang="en-US" sz="8621">
                <a:solidFill>
                  <a:srgbClr val="FFFFFF"/>
                </a:solidFill>
                <a:latin typeface="Agrandir Wide Black Bold"/>
              </a:rPr>
              <a:t>FUNGSI JAVA</a:t>
            </a:r>
          </a:p>
          <a:p>
            <a:pPr>
              <a:lnSpc>
                <a:spcPts val="8621"/>
              </a:lnSpc>
            </a:pPr>
            <a:r>
              <a:rPr lang="en-US" sz="8621">
                <a:solidFill>
                  <a:srgbClr val="FFFFFF"/>
                </a:solidFill>
                <a:latin typeface="Agrandir Wide Black Bold"/>
              </a:rPr>
              <a:t>      SCRIPT</a:t>
            </a:r>
          </a:p>
        </p:txBody>
      </p:sp>
      <p:sp>
        <p:nvSpPr>
          <p:cNvPr name="AutoShape 3" id="3"/>
          <p:cNvSpPr/>
          <p:nvPr/>
        </p:nvSpPr>
        <p:spPr>
          <a:xfrm rot="0">
            <a:off x="17173575" y="-103451"/>
            <a:ext cx="9525" cy="10493903"/>
          </a:xfrm>
          <a:prstGeom prst="rect">
            <a:avLst/>
          </a:prstGeom>
          <a:solidFill>
            <a:srgbClr val="FFFFFF"/>
          </a:solidFill>
        </p:spPr>
      </p:sp>
      <p:sp>
        <p:nvSpPr>
          <p:cNvPr name="TextBox 4" id="4"/>
          <p:cNvSpPr txBox="true"/>
          <p:nvPr/>
        </p:nvSpPr>
        <p:spPr>
          <a:xfrm rot="5400000">
            <a:off x="14411373" y="4044558"/>
            <a:ext cx="6493255" cy="254635"/>
          </a:xfrm>
          <a:prstGeom prst="rect">
            <a:avLst/>
          </a:prstGeom>
        </p:spPr>
        <p:txBody>
          <a:bodyPr anchor="t" rtlCol="false" tIns="0" lIns="0" bIns="0" rIns="0">
            <a:spAutoFit/>
          </a:bodyPr>
          <a:lstStyle/>
          <a:p>
            <a:pPr>
              <a:lnSpc>
                <a:spcPts val="2240"/>
              </a:lnSpc>
            </a:pPr>
            <a:r>
              <a:rPr lang="en-US" spc="128" sz="1600">
                <a:solidFill>
                  <a:srgbClr val="FFFFFF"/>
                </a:solidFill>
                <a:latin typeface="Muli Regular Bold"/>
              </a:rPr>
              <a:t>DIGITAL MARKETING MASTERCLASS</a:t>
            </a:r>
          </a:p>
        </p:txBody>
      </p:sp>
      <p:grpSp>
        <p:nvGrpSpPr>
          <p:cNvPr name="Group 5" id="5"/>
          <p:cNvGrpSpPr/>
          <p:nvPr/>
        </p:nvGrpSpPr>
        <p:grpSpPr>
          <a:xfrm rot="0">
            <a:off x="11343412" y="957498"/>
            <a:ext cx="5839688" cy="8191402"/>
            <a:chOff x="0" y="0"/>
            <a:chExt cx="7786251" cy="10921870"/>
          </a:xfrm>
        </p:grpSpPr>
        <p:sp>
          <p:nvSpPr>
            <p:cNvPr name="TextBox 6" id="6"/>
            <p:cNvSpPr txBox="true"/>
            <p:nvPr/>
          </p:nvSpPr>
          <p:spPr>
            <a:xfrm rot="0">
              <a:off x="0" y="-47625"/>
              <a:ext cx="7786251" cy="1437852"/>
            </a:xfrm>
            <a:prstGeom prst="rect">
              <a:avLst/>
            </a:prstGeom>
          </p:spPr>
          <p:txBody>
            <a:bodyPr anchor="t" rtlCol="false" tIns="0" lIns="0" bIns="0" rIns="0">
              <a:spAutoFit/>
            </a:bodyPr>
            <a:lstStyle/>
            <a:p>
              <a:pPr>
                <a:lnSpc>
                  <a:spcPts val="4480"/>
                </a:lnSpc>
              </a:pPr>
              <a:r>
                <a:rPr lang="en-US" sz="3200">
                  <a:solidFill>
                    <a:srgbClr val="FFFFFF"/>
                  </a:solidFill>
                  <a:latin typeface="Muli Bold Bold"/>
                </a:rPr>
                <a:t>Menciptakan Game berbasis web</a:t>
              </a:r>
            </a:p>
          </p:txBody>
        </p:sp>
        <p:sp>
          <p:nvSpPr>
            <p:cNvPr name="TextBox 7" id="7"/>
            <p:cNvSpPr txBox="true"/>
            <p:nvPr/>
          </p:nvSpPr>
          <p:spPr>
            <a:xfrm rot="0">
              <a:off x="0" y="1713946"/>
              <a:ext cx="7786251" cy="9207923"/>
            </a:xfrm>
            <a:prstGeom prst="rect">
              <a:avLst/>
            </a:prstGeom>
          </p:spPr>
          <p:txBody>
            <a:bodyPr anchor="t" rtlCol="false" tIns="0" lIns="0" bIns="0" rIns="0">
              <a:spAutoFit/>
            </a:bodyPr>
            <a:lstStyle/>
            <a:p>
              <a:pPr>
                <a:lnSpc>
                  <a:spcPts val="3919"/>
                </a:lnSpc>
              </a:pPr>
              <a:r>
                <a:rPr lang="en-US" sz="2799">
                  <a:solidFill>
                    <a:srgbClr val="FFFFFF"/>
                  </a:solidFill>
                  <a:latin typeface="Muli Regular"/>
                </a:rPr>
                <a:t>K</a:t>
              </a:r>
              <a:r>
                <a:rPr lang="en-US" sz="2799">
                  <a:solidFill>
                    <a:srgbClr val="FFFFFF"/>
                  </a:solidFill>
                  <a:latin typeface="Muli Regular"/>
                </a:rPr>
                <a:t>amu tentunya pernah bermain game online dari browser. Game berbasis web tersebut menggunakan JavaScript dalam pembuatannya.</a:t>
              </a:r>
            </a:p>
            <a:p>
              <a:pPr>
                <a:lnSpc>
                  <a:spcPts val="3919"/>
                </a:lnSpc>
              </a:pPr>
              <a:r>
                <a:rPr lang="en-US" sz="2800">
                  <a:solidFill>
                    <a:srgbClr val="FFFFFF"/>
                  </a:solidFill>
                  <a:latin typeface="Muli Regular"/>
                </a:rPr>
                <a:t>Kalau tadi sudah disebutkan fungsi JavaScript untuk membuat konten yang dinamis, dengan hal ini kamu pun bisa menciptakan game berbasis web. Pengembangan game di JavaScript didukung dengan framework khusus seperti Panda.js dan Playground,js.</a:t>
              </a:r>
            </a:p>
            <a:p>
              <a:pPr>
                <a:lnSpc>
                  <a:spcPts val="391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43612" y="957498"/>
            <a:ext cx="573942" cy="459154"/>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B4BD6"/>
        </a:solidFill>
      </p:bgPr>
    </p:bg>
    <p:spTree>
      <p:nvGrpSpPr>
        <p:cNvPr id="1" name=""/>
        <p:cNvGrpSpPr/>
        <p:nvPr/>
      </p:nvGrpSpPr>
      <p:grpSpPr>
        <a:xfrm>
          <a:off x="0" y="0"/>
          <a:ext cx="0" cy="0"/>
          <a:chOff x="0" y="0"/>
          <a:chExt cx="0" cy="0"/>
        </a:xfrm>
      </p:grpSpPr>
      <p:sp>
        <p:nvSpPr>
          <p:cNvPr name="TextBox 2" id="2"/>
          <p:cNvSpPr txBox="true"/>
          <p:nvPr/>
        </p:nvSpPr>
        <p:spPr>
          <a:xfrm rot="0">
            <a:off x="1028700" y="3305971"/>
            <a:ext cx="7978157" cy="3589334"/>
          </a:xfrm>
          <a:prstGeom prst="rect">
            <a:avLst/>
          </a:prstGeom>
        </p:spPr>
        <p:txBody>
          <a:bodyPr anchor="t" rtlCol="false" tIns="0" lIns="0" bIns="0" rIns="0">
            <a:spAutoFit/>
          </a:bodyPr>
          <a:lstStyle/>
          <a:p>
            <a:pPr>
              <a:lnSpc>
                <a:spcPts val="8621"/>
              </a:lnSpc>
            </a:pPr>
            <a:r>
              <a:rPr lang="en-US" sz="8621">
                <a:solidFill>
                  <a:srgbClr val="FFFFFF"/>
                </a:solidFill>
                <a:latin typeface="Agrandir Wide Black Bold"/>
              </a:rPr>
              <a:t>FUNGSI JAVA</a:t>
            </a:r>
          </a:p>
          <a:p>
            <a:pPr>
              <a:lnSpc>
                <a:spcPts val="8621"/>
              </a:lnSpc>
            </a:pPr>
            <a:r>
              <a:rPr lang="en-US" sz="8621">
                <a:solidFill>
                  <a:srgbClr val="FFFFFF"/>
                </a:solidFill>
                <a:latin typeface="Agrandir Wide Black Bold"/>
              </a:rPr>
              <a:t>      SCRIPT</a:t>
            </a:r>
          </a:p>
        </p:txBody>
      </p:sp>
      <p:sp>
        <p:nvSpPr>
          <p:cNvPr name="AutoShape 3" id="3"/>
          <p:cNvSpPr/>
          <p:nvPr/>
        </p:nvSpPr>
        <p:spPr>
          <a:xfrm rot="0">
            <a:off x="17173575" y="0"/>
            <a:ext cx="9525" cy="10493903"/>
          </a:xfrm>
          <a:prstGeom prst="rect">
            <a:avLst/>
          </a:prstGeom>
          <a:solidFill>
            <a:srgbClr val="FFFFFF"/>
          </a:solidFill>
        </p:spPr>
      </p:sp>
      <p:sp>
        <p:nvSpPr>
          <p:cNvPr name="TextBox 4" id="4"/>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FFFFFF"/>
                </a:solidFill>
                <a:latin typeface="Muli Regular Bold"/>
              </a:rPr>
              <a:t>DIGITAL MARKETING MASTERCLASS</a:t>
            </a:r>
          </a:p>
        </p:txBody>
      </p:sp>
      <p:grpSp>
        <p:nvGrpSpPr>
          <p:cNvPr name="Group 5" id="5"/>
          <p:cNvGrpSpPr/>
          <p:nvPr/>
        </p:nvGrpSpPr>
        <p:grpSpPr>
          <a:xfrm rot="0">
            <a:off x="11343412" y="1060949"/>
            <a:ext cx="5839688" cy="6143527"/>
            <a:chOff x="0" y="0"/>
            <a:chExt cx="7786251" cy="8191370"/>
          </a:xfrm>
        </p:grpSpPr>
        <p:sp>
          <p:nvSpPr>
            <p:cNvPr name="TextBox 6" id="6"/>
            <p:cNvSpPr txBox="true"/>
            <p:nvPr/>
          </p:nvSpPr>
          <p:spPr>
            <a:xfrm rot="0">
              <a:off x="0" y="-47625"/>
              <a:ext cx="7786251" cy="688552"/>
            </a:xfrm>
            <a:prstGeom prst="rect">
              <a:avLst/>
            </a:prstGeom>
          </p:spPr>
          <p:txBody>
            <a:bodyPr anchor="t" rtlCol="false" tIns="0" lIns="0" bIns="0" rIns="0">
              <a:spAutoFit/>
            </a:bodyPr>
            <a:lstStyle/>
            <a:p>
              <a:pPr>
                <a:lnSpc>
                  <a:spcPts val="4480"/>
                </a:lnSpc>
              </a:pPr>
              <a:r>
                <a:rPr lang="en-US" sz="3200">
                  <a:solidFill>
                    <a:srgbClr val="FFFFFF"/>
                  </a:solidFill>
                  <a:latin typeface="Muli Bold Bold"/>
                </a:rPr>
                <a:t>Menjalankan WEB server</a:t>
              </a:r>
            </a:p>
          </p:txBody>
        </p:sp>
        <p:sp>
          <p:nvSpPr>
            <p:cNvPr name="TextBox 7" id="7"/>
            <p:cNvSpPr txBox="true"/>
            <p:nvPr/>
          </p:nvSpPr>
          <p:spPr>
            <a:xfrm rot="0">
              <a:off x="0" y="964646"/>
              <a:ext cx="7786251" cy="7226723"/>
            </a:xfrm>
            <a:prstGeom prst="rect">
              <a:avLst/>
            </a:prstGeom>
          </p:spPr>
          <p:txBody>
            <a:bodyPr anchor="t" rtlCol="false" tIns="0" lIns="0" bIns="0" rIns="0">
              <a:spAutoFit/>
            </a:bodyPr>
            <a:lstStyle/>
            <a:p>
              <a:pPr>
                <a:lnSpc>
                  <a:spcPts val="3919"/>
                </a:lnSpc>
              </a:pPr>
              <a:r>
                <a:rPr lang="en-US" sz="2799">
                  <a:solidFill>
                    <a:srgbClr val="FFFFFF"/>
                  </a:solidFill>
                  <a:latin typeface="Muli Regular"/>
                </a:rPr>
                <a:t>Tidak hanya bekerja </a:t>
              </a:r>
              <a:r>
                <a:rPr lang="en-US" sz="2799">
                  <a:solidFill>
                    <a:srgbClr val="FFFFFF"/>
                  </a:solidFill>
                  <a:latin typeface="Muli Regular"/>
                </a:rPr>
                <a:t>untuk sisi browser/frontend saja, JavaScript juga mampu dijalankan di sisi server dengan bantuan </a:t>
              </a:r>
              <a:r>
                <a:rPr lang="en-US" sz="2799">
                  <a:solidFill>
                    <a:srgbClr val="FFFFFF"/>
                  </a:solidFill>
                  <a:latin typeface="Muli Regular"/>
                </a:rPr>
                <a:t>Node.js</a:t>
              </a:r>
              <a:r>
                <a:rPr lang="en-US" sz="2799">
                  <a:solidFill>
                    <a:srgbClr val="FFFFFF"/>
                  </a:solidFill>
                  <a:latin typeface="Muli Regular"/>
                </a:rPr>
                <a:t>.</a:t>
              </a:r>
            </a:p>
            <a:p>
              <a:pPr>
                <a:lnSpc>
                  <a:spcPts val="3919"/>
                </a:lnSpc>
              </a:pPr>
              <a:r>
                <a:rPr lang="en-US" sz="2800">
                  <a:solidFill>
                    <a:srgbClr val="FFFFFF"/>
                  </a:solidFill>
                  <a:latin typeface="Muli Regular"/>
                </a:rPr>
                <a:t>Semenjak ada Node.js, JavaScript bisa kamu gunakan di luar dari browser, misalnya untuk mengembangkan back-end (server), console, program desktop, mobile, game, dan lain sebagainya.</a:t>
              </a:r>
            </a:p>
            <a:p>
              <a:pPr>
                <a:lnSpc>
                  <a:spcPts val="391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43612" y="1060949"/>
            <a:ext cx="573942" cy="459154"/>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p:cSld>
    <p:bg>
      <p:bgPr>
        <a:solidFill>
          <a:srgbClr val="FFC33A"/>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5682348" cy="3028526"/>
            <a:chOff x="0" y="0"/>
            <a:chExt cx="20909797" cy="4038034"/>
          </a:xfrm>
        </p:grpSpPr>
        <p:sp>
          <p:nvSpPr>
            <p:cNvPr name="TextBox 3" id="3"/>
            <p:cNvSpPr txBox="true"/>
            <p:nvPr/>
          </p:nvSpPr>
          <p:spPr>
            <a:xfrm rot="0">
              <a:off x="0" y="-76200"/>
              <a:ext cx="20909797" cy="1600218"/>
            </a:xfrm>
            <a:prstGeom prst="rect">
              <a:avLst/>
            </a:prstGeom>
          </p:spPr>
          <p:txBody>
            <a:bodyPr anchor="t" rtlCol="false" tIns="0" lIns="0" bIns="0" rIns="0">
              <a:spAutoFit/>
            </a:bodyPr>
            <a:lstStyle/>
            <a:p>
              <a:pPr algn="l" marL="0" indent="0" lvl="0">
                <a:lnSpc>
                  <a:spcPts val="7500"/>
                </a:lnSpc>
                <a:spcBef>
                  <a:spcPct val="0"/>
                </a:spcBef>
              </a:pPr>
              <a:r>
                <a:rPr lang="en-US" sz="7500">
                  <a:solidFill>
                    <a:srgbClr val="587BD4"/>
                  </a:solidFill>
                  <a:latin typeface="Agrandir Wide Black Bold"/>
                </a:rPr>
                <a:t>KELEBIHAN JAVASCRIPT</a:t>
              </a:r>
            </a:p>
          </p:txBody>
        </p:sp>
        <p:sp>
          <p:nvSpPr>
            <p:cNvPr name="TextBox 4" id="4"/>
            <p:cNvSpPr txBox="true"/>
            <p:nvPr/>
          </p:nvSpPr>
          <p:spPr>
            <a:xfrm rot="0">
              <a:off x="0" y="1875859"/>
              <a:ext cx="20909797" cy="2162175"/>
            </a:xfrm>
            <a:prstGeom prst="rect">
              <a:avLst/>
            </a:prstGeom>
          </p:spPr>
          <p:txBody>
            <a:bodyPr anchor="t" rtlCol="false" tIns="0" lIns="0" bIns="0" rIns="0">
              <a:spAutoFit/>
            </a:bodyPr>
            <a:lstStyle/>
            <a:p>
              <a:pPr>
                <a:lnSpc>
                  <a:spcPts val="4320"/>
                </a:lnSpc>
              </a:pPr>
              <a:r>
                <a:rPr lang="en-US" sz="3600">
                  <a:solidFill>
                    <a:srgbClr val="1B1B1B"/>
                  </a:solidFill>
                  <a:latin typeface="Muli Extra Light"/>
                </a:rPr>
                <a:t>Sejak</a:t>
              </a:r>
              <a:r>
                <a:rPr lang="en-US" sz="3600">
                  <a:solidFill>
                    <a:srgbClr val="1B1B1B"/>
                  </a:solidFill>
                  <a:latin typeface="Muli Extra Light"/>
                </a:rPr>
                <a:t> kali pertama diluncurkan, JavaScript menawarkan berbagai keunggulan. Berikut beberapa kelebihan JavaScript dibandingkan beberapa bahasa pemrograman lainnya.</a:t>
              </a:r>
            </a:p>
          </p:txBody>
        </p:sp>
      </p:grpSp>
      <p:grpSp>
        <p:nvGrpSpPr>
          <p:cNvPr name="Group 5" id="5"/>
          <p:cNvGrpSpPr/>
          <p:nvPr/>
        </p:nvGrpSpPr>
        <p:grpSpPr>
          <a:xfrm rot="0">
            <a:off x="1028700" y="4490209"/>
            <a:ext cx="15682348" cy="1757263"/>
            <a:chOff x="0" y="0"/>
            <a:chExt cx="20909797" cy="2343017"/>
          </a:xfrm>
        </p:grpSpPr>
        <p:sp>
          <p:nvSpPr>
            <p:cNvPr name="TextBox 6" id="6"/>
            <p:cNvSpPr txBox="true"/>
            <p:nvPr/>
          </p:nvSpPr>
          <p:spPr>
            <a:xfrm rot="0">
              <a:off x="0" y="-47625"/>
              <a:ext cx="20909797" cy="688090"/>
            </a:xfrm>
            <a:prstGeom prst="rect">
              <a:avLst/>
            </a:prstGeom>
          </p:spPr>
          <p:txBody>
            <a:bodyPr anchor="t" rtlCol="false" tIns="0" lIns="0" bIns="0" rIns="0">
              <a:spAutoFit/>
            </a:bodyPr>
            <a:lstStyle/>
            <a:p>
              <a:pPr>
                <a:lnSpc>
                  <a:spcPts val="4479"/>
                </a:lnSpc>
              </a:pPr>
              <a:r>
                <a:rPr lang="en-US" sz="3199">
                  <a:solidFill>
                    <a:srgbClr val="1B1B1B"/>
                  </a:solidFill>
                  <a:latin typeface="Muli Bold Bold"/>
                </a:rPr>
                <a:t>Mudah dipelajari</a:t>
              </a:r>
            </a:p>
          </p:txBody>
        </p:sp>
        <p:sp>
          <p:nvSpPr>
            <p:cNvPr name="TextBox 7" id="7"/>
            <p:cNvSpPr txBox="true"/>
            <p:nvPr/>
          </p:nvSpPr>
          <p:spPr>
            <a:xfrm rot="0">
              <a:off x="0" y="691785"/>
              <a:ext cx="20909797" cy="1651232"/>
            </a:xfrm>
            <a:prstGeom prst="rect">
              <a:avLst/>
            </a:prstGeom>
          </p:spPr>
          <p:txBody>
            <a:bodyPr anchor="t" rtlCol="false" tIns="0" lIns="0" bIns="0" rIns="0">
              <a:spAutoFit/>
            </a:bodyPr>
            <a:lstStyle/>
            <a:p>
              <a:pPr>
                <a:lnSpc>
                  <a:spcPts val="3359"/>
                </a:lnSpc>
              </a:pPr>
              <a:r>
                <a:rPr lang="en-US" sz="2399">
                  <a:solidFill>
                    <a:srgbClr val="1B1B1B"/>
                  </a:solidFill>
                  <a:latin typeface="Muli Regular"/>
                </a:rPr>
                <a:t>JavaSc</a:t>
              </a:r>
              <a:r>
                <a:rPr lang="en-US" sz="2399">
                  <a:solidFill>
                    <a:srgbClr val="1B1B1B"/>
                  </a:solidFill>
                  <a:latin typeface="Muli Regular"/>
                </a:rPr>
                <a:t>ript termasuk bahasa pemrograman ya</a:t>
              </a:r>
              <a:r>
                <a:rPr lang="en-US" sz="2399">
                  <a:solidFill>
                    <a:srgbClr val="1B1B1B"/>
                  </a:solidFill>
                  <a:latin typeface="Muli Regular"/>
                </a:rPr>
                <a:t>ng mudah dipelajari. Bagi pemula, sintaks dan penulisan kodenya cukup ringkas hingga gampang untuk dimengerti. Sebagai perbandingan, berikut penulisan sintaks di JS dengan beberapa bahasa lainnya untuk menampilkan “Hello World!”</a:t>
              </a:r>
            </a:p>
          </p:txBody>
        </p:sp>
      </p:grpSp>
      <p:grpSp>
        <p:nvGrpSpPr>
          <p:cNvPr name="Group 8" id="8"/>
          <p:cNvGrpSpPr/>
          <p:nvPr/>
        </p:nvGrpSpPr>
        <p:grpSpPr>
          <a:xfrm rot="0">
            <a:off x="1028700" y="6374184"/>
            <a:ext cx="16144875" cy="1757263"/>
            <a:chOff x="0" y="0"/>
            <a:chExt cx="21526500" cy="2343017"/>
          </a:xfrm>
        </p:grpSpPr>
        <p:sp>
          <p:nvSpPr>
            <p:cNvPr name="TextBox 9" id="9"/>
            <p:cNvSpPr txBox="true"/>
            <p:nvPr/>
          </p:nvSpPr>
          <p:spPr>
            <a:xfrm rot="0">
              <a:off x="0" y="-47625"/>
              <a:ext cx="21526500" cy="688090"/>
            </a:xfrm>
            <a:prstGeom prst="rect">
              <a:avLst/>
            </a:prstGeom>
          </p:spPr>
          <p:txBody>
            <a:bodyPr anchor="t" rtlCol="false" tIns="0" lIns="0" bIns="0" rIns="0">
              <a:spAutoFit/>
            </a:bodyPr>
            <a:lstStyle/>
            <a:p>
              <a:pPr>
                <a:lnSpc>
                  <a:spcPts val="4479"/>
                </a:lnSpc>
              </a:pPr>
              <a:r>
                <a:rPr lang="en-US" sz="3199">
                  <a:solidFill>
                    <a:srgbClr val="1B1B1B"/>
                  </a:solidFill>
                  <a:latin typeface="Muli Bold Bold"/>
                </a:rPr>
                <a:t>Fleksibel</a:t>
              </a:r>
            </a:p>
          </p:txBody>
        </p:sp>
        <p:sp>
          <p:nvSpPr>
            <p:cNvPr name="TextBox 10" id="10"/>
            <p:cNvSpPr txBox="true"/>
            <p:nvPr/>
          </p:nvSpPr>
          <p:spPr>
            <a:xfrm rot="0">
              <a:off x="0" y="691785"/>
              <a:ext cx="21526500" cy="1651232"/>
            </a:xfrm>
            <a:prstGeom prst="rect">
              <a:avLst/>
            </a:prstGeom>
          </p:spPr>
          <p:txBody>
            <a:bodyPr anchor="t" rtlCol="false" tIns="0" lIns="0" bIns="0" rIns="0">
              <a:spAutoFit/>
            </a:bodyPr>
            <a:lstStyle/>
            <a:p>
              <a:pPr algn="l">
                <a:lnSpc>
                  <a:spcPts val="3359"/>
                </a:lnSpc>
              </a:pPr>
              <a:r>
                <a:rPr lang="en-US" sz="2399">
                  <a:solidFill>
                    <a:srgbClr val="1B1B1B"/>
                  </a:solidFill>
                  <a:latin typeface="Muli Regular"/>
                </a:rPr>
                <a:t>JavaS</a:t>
              </a:r>
              <a:r>
                <a:rPr lang="en-US" sz="2399">
                  <a:solidFill>
                    <a:srgbClr val="1B1B1B"/>
                  </a:solidFill>
                  <a:latin typeface="Muli Regular"/>
                </a:rPr>
                <a:t>cript adalah bahasa pemrograman ya</a:t>
              </a:r>
              <a:r>
                <a:rPr lang="en-US" sz="2399">
                  <a:solidFill>
                    <a:srgbClr val="1B1B1B"/>
                  </a:solidFill>
                  <a:latin typeface="Muli Regular"/>
                </a:rPr>
                <a:t>ng fleksibel. Meski pemanfaatan utamanya pada sisi frontend, JavaScript juga bisa dipakai untuk sisi server dengan adanya Node.js. Kamu bisa mengembangkan beragam jenis aplikasi seperti server, aplikasi mobile, dan desktop, game hingga console.</a:t>
              </a:r>
            </a:p>
          </p:txBody>
        </p:sp>
      </p:grpSp>
      <p:sp>
        <p:nvSpPr>
          <p:cNvPr name="TextBox 11" id="11"/>
          <p:cNvSpPr txBox="true"/>
          <p:nvPr/>
        </p:nvSpPr>
        <p:spPr>
          <a:xfrm rot="0">
            <a:off x="1028700" y="8288466"/>
            <a:ext cx="11613497" cy="527974"/>
          </a:xfrm>
          <a:prstGeom prst="rect">
            <a:avLst/>
          </a:prstGeom>
        </p:spPr>
        <p:txBody>
          <a:bodyPr anchor="t" rtlCol="false" tIns="0" lIns="0" bIns="0" rIns="0">
            <a:spAutoFit/>
          </a:bodyPr>
          <a:lstStyle/>
          <a:p>
            <a:pPr>
              <a:lnSpc>
                <a:spcPts val="4479"/>
              </a:lnSpc>
            </a:pPr>
            <a:r>
              <a:rPr lang="en-US" sz="3199">
                <a:solidFill>
                  <a:srgbClr val="1B1B1B"/>
                </a:solidFill>
                <a:latin typeface="Muli Bold Bold"/>
              </a:rPr>
              <a:t>Interaktif dan Responsif</a:t>
            </a:r>
          </a:p>
        </p:txBody>
      </p:sp>
      <p:sp>
        <p:nvSpPr>
          <p:cNvPr name="TextBox 12" id="12"/>
          <p:cNvSpPr txBox="true"/>
          <p:nvPr/>
        </p:nvSpPr>
        <p:spPr>
          <a:xfrm rot="0">
            <a:off x="1028700" y="8850413"/>
            <a:ext cx="15682348" cy="1250330"/>
          </a:xfrm>
          <a:prstGeom prst="rect">
            <a:avLst/>
          </a:prstGeom>
        </p:spPr>
        <p:txBody>
          <a:bodyPr anchor="t" rtlCol="false" tIns="0" lIns="0" bIns="0" rIns="0">
            <a:spAutoFit/>
          </a:bodyPr>
          <a:lstStyle/>
          <a:p>
            <a:pPr algn="l">
              <a:lnSpc>
                <a:spcPts val="3359"/>
              </a:lnSpc>
            </a:pPr>
            <a:r>
              <a:rPr lang="en-US" sz="2399">
                <a:solidFill>
                  <a:srgbClr val="1B1B1B"/>
                </a:solidFill>
                <a:latin typeface="Muli Regular"/>
              </a:rPr>
              <a:t>Jav</a:t>
            </a:r>
            <a:r>
              <a:rPr lang="en-US" sz="2399">
                <a:solidFill>
                  <a:srgbClr val="1B1B1B"/>
                </a:solidFill>
                <a:latin typeface="Muli Regular"/>
              </a:rPr>
              <a:t>aScript sangat cocok untuk membuat halaman web ya</a:t>
            </a:r>
            <a:r>
              <a:rPr lang="en-US" sz="2399">
                <a:solidFill>
                  <a:srgbClr val="1B1B1B"/>
                </a:solidFill>
                <a:latin typeface="Muli Regular"/>
              </a:rPr>
              <a:t>ng user-friendly. Saat ini semua produk digital baik aplikasi web ataupun mobile sangat mementingkan pengalaman penggunanya. Dengan JavaScript, developer dapat merancang halaman web interaktif dengan beragam desain antarmuka yang kreatif.</a:t>
            </a:r>
          </a:p>
        </p:txBody>
      </p:sp>
      <p:sp>
        <p:nvSpPr>
          <p:cNvPr name="AutoShape 13" id="13"/>
          <p:cNvSpPr/>
          <p:nvPr/>
        </p:nvSpPr>
        <p:spPr>
          <a:xfrm rot="0">
            <a:off x="17173575" y="0"/>
            <a:ext cx="9525" cy="10493903"/>
          </a:xfrm>
          <a:prstGeom prst="rect">
            <a:avLst/>
          </a:prstGeom>
          <a:solidFill>
            <a:srgbClr val="1B1B1B"/>
          </a:solidFill>
        </p:spPr>
      </p:sp>
      <p:sp>
        <p:nvSpPr>
          <p:cNvPr name="TextBox 14" id="14"/>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1B1B1B"/>
                </a:solidFill>
                <a:latin typeface="Muli Regular Bold"/>
              </a:rPr>
              <a:t>DIGITAL MARKETING MASTERCLASS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DE9D7"/>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1B1B1B"/>
          </a:solidFill>
        </p:spPr>
      </p:sp>
      <p:sp>
        <p:nvSpPr>
          <p:cNvPr name="TextBox 3" id="3"/>
          <p:cNvSpPr txBox="true"/>
          <p:nvPr/>
        </p:nvSpPr>
        <p:spPr>
          <a:xfrm rot="0">
            <a:off x="1028700" y="971550"/>
            <a:ext cx="8991302" cy="2006600"/>
          </a:xfrm>
          <a:prstGeom prst="rect">
            <a:avLst/>
          </a:prstGeom>
        </p:spPr>
        <p:txBody>
          <a:bodyPr anchor="t" rtlCol="false" tIns="0" lIns="0" bIns="0" rIns="0">
            <a:spAutoFit/>
          </a:bodyPr>
          <a:lstStyle/>
          <a:p>
            <a:pPr>
              <a:lnSpc>
                <a:spcPts val="6999"/>
              </a:lnSpc>
            </a:pPr>
            <a:r>
              <a:rPr lang="en-US" sz="6999">
                <a:solidFill>
                  <a:srgbClr val="FFC236"/>
                </a:solidFill>
                <a:latin typeface="Agrandir Wide Black Bold"/>
              </a:rPr>
              <a:t>PENGERTIAN</a:t>
            </a:r>
          </a:p>
          <a:p>
            <a:pPr>
              <a:lnSpc>
                <a:spcPts val="6999"/>
              </a:lnSpc>
            </a:pPr>
            <a:r>
              <a:rPr lang="en-US" sz="6999">
                <a:solidFill>
                  <a:srgbClr val="FFC236"/>
                </a:solidFill>
                <a:latin typeface="Agrandir Wide Black Bold"/>
              </a:rPr>
              <a:t>JAVASCRIPT</a:t>
            </a:r>
          </a:p>
        </p:txBody>
      </p:sp>
      <p:sp>
        <p:nvSpPr>
          <p:cNvPr name="TextBox 4" id="4"/>
          <p:cNvSpPr txBox="true"/>
          <p:nvPr/>
        </p:nvSpPr>
        <p:spPr>
          <a:xfrm rot="0">
            <a:off x="1028700" y="3229627"/>
            <a:ext cx="15371436" cy="4939030"/>
          </a:xfrm>
          <a:prstGeom prst="rect">
            <a:avLst/>
          </a:prstGeom>
        </p:spPr>
        <p:txBody>
          <a:bodyPr anchor="t" rtlCol="false" tIns="0" lIns="0" bIns="0" rIns="0">
            <a:spAutoFit/>
          </a:bodyPr>
          <a:lstStyle/>
          <a:p>
            <a:pPr>
              <a:lnSpc>
                <a:spcPts val="3919"/>
              </a:lnSpc>
            </a:pPr>
            <a:r>
              <a:rPr lang="en-US" sz="2799">
                <a:solidFill>
                  <a:srgbClr val="1B1B1B"/>
                </a:solidFill>
                <a:latin typeface="Muli Regular"/>
              </a:rPr>
              <a:t>Javascript adalah bahasa pemrograman yang awalnya dirancang untuk berjalan di atas browser.</a:t>
            </a:r>
          </a:p>
          <a:p>
            <a:pPr>
              <a:lnSpc>
                <a:spcPts val="3919"/>
              </a:lnSpc>
            </a:pPr>
            <a:r>
              <a:rPr lang="en-US" sz="2799">
                <a:solidFill>
                  <a:srgbClr val="1B1B1B"/>
                </a:solidFill>
                <a:latin typeface="Arimo"/>
              </a:rPr>
              <a:t>Namun, seiring perkembangan zaman, javascript tidak hanya berjalan di atas browser saja. Javascript juga dapat digunakan pada sisi Server, Game, IoT, Desktop, dsb.</a:t>
            </a:r>
          </a:p>
          <a:p>
            <a:pPr>
              <a:lnSpc>
                <a:spcPts val="3919"/>
              </a:lnSpc>
            </a:pPr>
            <a:r>
              <a:rPr lang="en-US" sz="2799">
                <a:solidFill>
                  <a:srgbClr val="1B1B1B"/>
                </a:solidFill>
                <a:latin typeface="Arimo"/>
              </a:rPr>
              <a:t>Javascript awalnya bernama Mocha, lalu berubah menjadi LiveScript saat browser Netscape Navigator 2.0 rilis versi beta (September 1995). Namun, setelah itu dinamai ulang menjadi Javascript.</a:t>
            </a:r>
          </a:p>
          <a:p>
            <a:pPr>
              <a:lnSpc>
                <a:spcPts val="3919"/>
              </a:lnSpc>
            </a:pPr>
            <a:r>
              <a:rPr lang="en-US" sz="2799">
                <a:solidFill>
                  <a:srgbClr val="1B1B1B"/>
                </a:solidFill>
                <a:latin typeface="Arimo"/>
              </a:rPr>
              <a:t>pada tahun 1996, Netscape mengirimkan standarisasi ECMA-262 ke Ecma International. Sehingga lahirlah standarisasi kode Javascript bernama</a:t>
            </a:r>
          </a:p>
          <a:p>
            <a:pPr>
              <a:lnSpc>
                <a:spcPts val="3919"/>
              </a:lnSpc>
            </a:pPr>
            <a:r>
              <a:rPr lang="en-US" sz="2800">
                <a:solidFill>
                  <a:srgbClr val="1B1B1B"/>
                </a:solidFill>
                <a:latin typeface="Arimo"/>
              </a:rPr>
              <a:t>ECMAScript atau ES. Saat ini ECMAScript sudah mencapai versi 8 (ES8).</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FC33A"/>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5682348" cy="3028526"/>
            <a:chOff x="0" y="0"/>
            <a:chExt cx="20909797" cy="4038034"/>
          </a:xfrm>
        </p:grpSpPr>
        <p:sp>
          <p:nvSpPr>
            <p:cNvPr name="TextBox 3" id="3"/>
            <p:cNvSpPr txBox="true"/>
            <p:nvPr/>
          </p:nvSpPr>
          <p:spPr>
            <a:xfrm rot="0">
              <a:off x="0" y="-76200"/>
              <a:ext cx="20909797" cy="1600218"/>
            </a:xfrm>
            <a:prstGeom prst="rect">
              <a:avLst/>
            </a:prstGeom>
          </p:spPr>
          <p:txBody>
            <a:bodyPr anchor="t" rtlCol="false" tIns="0" lIns="0" bIns="0" rIns="0">
              <a:spAutoFit/>
            </a:bodyPr>
            <a:lstStyle/>
            <a:p>
              <a:pPr algn="l" marL="0" indent="0" lvl="0">
                <a:lnSpc>
                  <a:spcPts val="7500"/>
                </a:lnSpc>
                <a:spcBef>
                  <a:spcPct val="0"/>
                </a:spcBef>
              </a:pPr>
              <a:r>
                <a:rPr lang="en-US" sz="7500">
                  <a:solidFill>
                    <a:srgbClr val="CD47AB"/>
                  </a:solidFill>
                  <a:latin typeface="Agrandir Wide Black Bold"/>
                </a:rPr>
                <a:t>KELEBIHAN JAVASCRIPT</a:t>
              </a:r>
            </a:p>
          </p:txBody>
        </p:sp>
        <p:sp>
          <p:nvSpPr>
            <p:cNvPr name="TextBox 4" id="4"/>
            <p:cNvSpPr txBox="true"/>
            <p:nvPr/>
          </p:nvSpPr>
          <p:spPr>
            <a:xfrm rot="0">
              <a:off x="0" y="1875859"/>
              <a:ext cx="20909797" cy="2162175"/>
            </a:xfrm>
            <a:prstGeom prst="rect">
              <a:avLst/>
            </a:prstGeom>
          </p:spPr>
          <p:txBody>
            <a:bodyPr anchor="t" rtlCol="false" tIns="0" lIns="0" bIns="0" rIns="0">
              <a:spAutoFit/>
            </a:bodyPr>
            <a:lstStyle/>
            <a:p>
              <a:pPr>
                <a:lnSpc>
                  <a:spcPts val="4320"/>
                </a:lnSpc>
              </a:pPr>
              <a:r>
                <a:rPr lang="en-US" sz="3600">
                  <a:solidFill>
                    <a:srgbClr val="1B1B1B"/>
                  </a:solidFill>
                  <a:latin typeface="Muli Extra Light"/>
                </a:rPr>
                <a:t>Sejak</a:t>
              </a:r>
              <a:r>
                <a:rPr lang="en-US" sz="3600">
                  <a:solidFill>
                    <a:srgbClr val="1B1B1B"/>
                  </a:solidFill>
                  <a:latin typeface="Muli Extra Light"/>
                </a:rPr>
                <a:t> kali pertama diluncurkan, JavaScript menawarkan berbagai keunggulan. Berikut beberapa kelebihan JavaScript dibandingkan beberapa bahasa pemrograman lainnya.</a:t>
              </a:r>
            </a:p>
          </p:txBody>
        </p:sp>
      </p:grpSp>
      <p:grpSp>
        <p:nvGrpSpPr>
          <p:cNvPr name="Group 5" id="5"/>
          <p:cNvGrpSpPr/>
          <p:nvPr/>
        </p:nvGrpSpPr>
        <p:grpSpPr>
          <a:xfrm rot="0">
            <a:off x="1028700" y="4490209"/>
            <a:ext cx="15682348" cy="3020928"/>
            <a:chOff x="0" y="0"/>
            <a:chExt cx="20909797" cy="4027904"/>
          </a:xfrm>
        </p:grpSpPr>
        <p:sp>
          <p:nvSpPr>
            <p:cNvPr name="TextBox 6" id="6"/>
            <p:cNvSpPr txBox="true"/>
            <p:nvPr/>
          </p:nvSpPr>
          <p:spPr>
            <a:xfrm rot="0">
              <a:off x="0" y="-47625"/>
              <a:ext cx="20909797" cy="688090"/>
            </a:xfrm>
            <a:prstGeom prst="rect">
              <a:avLst/>
            </a:prstGeom>
          </p:spPr>
          <p:txBody>
            <a:bodyPr anchor="t" rtlCol="false" tIns="0" lIns="0" bIns="0" rIns="0">
              <a:spAutoFit/>
            </a:bodyPr>
            <a:lstStyle/>
            <a:p>
              <a:pPr>
                <a:lnSpc>
                  <a:spcPts val="4479"/>
                </a:lnSpc>
              </a:pPr>
              <a:r>
                <a:rPr lang="en-US" sz="3199">
                  <a:solidFill>
                    <a:srgbClr val="1B1B1B"/>
                  </a:solidFill>
                  <a:latin typeface="Muli Bold Bold"/>
                </a:rPr>
                <a:t>Multiplatform dan cross-browser</a:t>
              </a:r>
            </a:p>
          </p:txBody>
        </p:sp>
        <p:sp>
          <p:nvSpPr>
            <p:cNvPr name="TextBox 7" id="7"/>
            <p:cNvSpPr txBox="true"/>
            <p:nvPr/>
          </p:nvSpPr>
          <p:spPr>
            <a:xfrm rot="0">
              <a:off x="0" y="691785"/>
              <a:ext cx="20909797" cy="3336119"/>
            </a:xfrm>
            <a:prstGeom prst="rect">
              <a:avLst/>
            </a:prstGeom>
          </p:spPr>
          <p:txBody>
            <a:bodyPr anchor="t" rtlCol="false" tIns="0" lIns="0" bIns="0" rIns="0">
              <a:spAutoFit/>
            </a:bodyPr>
            <a:lstStyle/>
            <a:p>
              <a:pPr>
                <a:lnSpc>
                  <a:spcPts val="3359"/>
                </a:lnSpc>
              </a:pPr>
              <a:r>
                <a:rPr lang="en-US" sz="2399">
                  <a:solidFill>
                    <a:srgbClr val="1B1B1B"/>
                  </a:solidFill>
                  <a:latin typeface="Muli Regular"/>
                </a:rPr>
                <a:t>avaSc</a:t>
              </a:r>
              <a:r>
                <a:rPr lang="en-US" sz="2399">
                  <a:solidFill>
                    <a:srgbClr val="1B1B1B"/>
                  </a:solidFill>
                  <a:latin typeface="Muli Regular"/>
                </a:rPr>
                <a:t>ript bisa diimplementasikan u</a:t>
              </a:r>
              <a:r>
                <a:rPr lang="en-US" sz="2399">
                  <a:solidFill>
                    <a:srgbClr val="1B1B1B"/>
                  </a:solidFill>
                  <a:latin typeface="Muli Regular"/>
                </a:rPr>
                <a:t>ntuk basis sistem operasi apa pun. Pengembangan frontendnya bersifat lintas platform sehingga dapat digunakan untuk mengembangkan aplikasi yang berfungsi di browser, desktop, bahkan di smartphone.</a:t>
              </a:r>
            </a:p>
            <a:p>
              <a:pPr>
                <a:lnSpc>
                  <a:spcPts val="3359"/>
                </a:lnSpc>
              </a:pPr>
              <a:r>
                <a:rPr lang="en-US" sz="2399">
                  <a:solidFill>
                    <a:srgbClr val="1B1B1B"/>
                  </a:solidFill>
                  <a:latin typeface="Muli Regular"/>
                </a:rPr>
                <a:t>Hampir semua browser juga didukung oleh JavaScript sehingga dapat menampilkan video, animasi, dan media lain pada halaman web.</a:t>
              </a:r>
            </a:p>
            <a:p>
              <a:pPr>
                <a:lnSpc>
                  <a:spcPts val="3359"/>
                </a:lnSpc>
              </a:pPr>
            </a:p>
          </p:txBody>
        </p:sp>
      </p:grpSp>
      <p:sp>
        <p:nvSpPr>
          <p:cNvPr name="TextBox 8" id="8"/>
          <p:cNvSpPr txBox="true"/>
          <p:nvPr/>
        </p:nvSpPr>
        <p:spPr>
          <a:xfrm rot="0">
            <a:off x="1028700" y="7213812"/>
            <a:ext cx="11613497" cy="1099128"/>
          </a:xfrm>
          <a:prstGeom prst="rect">
            <a:avLst/>
          </a:prstGeom>
        </p:spPr>
        <p:txBody>
          <a:bodyPr anchor="t" rtlCol="false" tIns="0" lIns="0" bIns="0" rIns="0">
            <a:spAutoFit/>
          </a:bodyPr>
          <a:lstStyle/>
          <a:p>
            <a:pPr>
              <a:lnSpc>
                <a:spcPts val="4479"/>
              </a:lnSpc>
            </a:pPr>
            <a:r>
              <a:rPr lang="en-US" sz="3199">
                <a:solidFill>
                  <a:srgbClr val="1B1B1B"/>
                </a:solidFill>
                <a:latin typeface="Muli Bold Bold"/>
              </a:rPr>
              <a:t>Ketersediaan framework dan library yang melimpah</a:t>
            </a:r>
          </a:p>
          <a:p>
            <a:pPr>
              <a:lnSpc>
                <a:spcPts val="4479"/>
              </a:lnSpc>
            </a:pPr>
          </a:p>
        </p:txBody>
      </p:sp>
      <p:sp>
        <p:nvSpPr>
          <p:cNvPr name="TextBox 9" id="9"/>
          <p:cNvSpPr txBox="true"/>
          <p:nvPr/>
        </p:nvSpPr>
        <p:spPr>
          <a:xfrm rot="0">
            <a:off x="1028700" y="7703686"/>
            <a:ext cx="15682348" cy="829108"/>
          </a:xfrm>
          <a:prstGeom prst="rect">
            <a:avLst/>
          </a:prstGeom>
        </p:spPr>
        <p:txBody>
          <a:bodyPr anchor="t" rtlCol="false" tIns="0" lIns="0" bIns="0" rIns="0">
            <a:spAutoFit/>
          </a:bodyPr>
          <a:lstStyle/>
          <a:p>
            <a:pPr algn="l">
              <a:lnSpc>
                <a:spcPts val="3359"/>
              </a:lnSpc>
            </a:pPr>
            <a:r>
              <a:rPr lang="en-US" sz="2399">
                <a:solidFill>
                  <a:srgbClr val="1B1B1B"/>
                </a:solidFill>
                <a:latin typeface="Muli Regular"/>
              </a:rPr>
              <a:t>Kete</a:t>
            </a:r>
            <a:r>
              <a:rPr lang="en-US" sz="2399">
                <a:solidFill>
                  <a:srgbClr val="1B1B1B"/>
                </a:solidFill>
                <a:latin typeface="Muli Regular"/>
              </a:rPr>
              <a:t>rsediaan kerangka kerja dan library ya</a:t>
            </a:r>
            <a:r>
              <a:rPr lang="en-US" sz="2399">
                <a:solidFill>
                  <a:srgbClr val="1B1B1B"/>
                </a:solidFill>
                <a:latin typeface="Muli Regular"/>
              </a:rPr>
              <a:t>ng melimpah sangat membantu dalam menyediakan komponen bawaan agar pengembangan di JavaScript menjadi lebih mudah.</a:t>
            </a:r>
          </a:p>
        </p:txBody>
      </p:sp>
      <p:sp>
        <p:nvSpPr>
          <p:cNvPr name="AutoShape 10" id="10"/>
          <p:cNvSpPr/>
          <p:nvPr/>
        </p:nvSpPr>
        <p:spPr>
          <a:xfrm rot="0">
            <a:off x="17173575" y="0"/>
            <a:ext cx="9525" cy="10493903"/>
          </a:xfrm>
          <a:prstGeom prst="rect">
            <a:avLst/>
          </a:prstGeom>
          <a:solidFill>
            <a:srgbClr val="1B1B1B"/>
          </a:solidFill>
        </p:spPr>
      </p:sp>
      <p:sp>
        <p:nvSpPr>
          <p:cNvPr name="TextBox 11" id="11"/>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1B1B1B"/>
                </a:solidFill>
                <a:latin typeface="Muli Regular Bold"/>
              </a:rPr>
              <a:t>DIGITAL MARKETING MASTERCLASS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D47AB"/>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pic>
        <p:nvPicPr>
          <p:cNvPr name="Picture 3" id="3"/>
          <p:cNvPicPr>
            <a:picLocks noChangeAspect="true"/>
          </p:cNvPicPr>
          <p:nvPr/>
        </p:nvPicPr>
        <p:blipFill>
          <a:blip r:embed="rId2"/>
          <a:srcRect l="0" t="0" r="0" b="0"/>
          <a:stretch>
            <a:fillRect/>
          </a:stretch>
        </p:blipFill>
        <p:spPr>
          <a:xfrm flipH="false" flipV="false" rot="0">
            <a:off x="9431060" y="1098276"/>
            <a:ext cx="1427359" cy="1583754"/>
          </a:xfrm>
          <a:prstGeom prst="rect">
            <a:avLst/>
          </a:prstGeom>
        </p:spPr>
      </p:pic>
      <p:grpSp>
        <p:nvGrpSpPr>
          <p:cNvPr name="Group 4" id="4"/>
          <p:cNvGrpSpPr/>
          <p:nvPr/>
        </p:nvGrpSpPr>
        <p:grpSpPr>
          <a:xfrm rot="0">
            <a:off x="11270097" y="1098276"/>
            <a:ext cx="5157486" cy="9115327"/>
            <a:chOff x="0" y="0"/>
            <a:chExt cx="6876649" cy="12153770"/>
          </a:xfrm>
        </p:grpSpPr>
        <p:sp>
          <p:nvSpPr>
            <p:cNvPr name="TextBox 5" id="5"/>
            <p:cNvSpPr txBox="true"/>
            <p:nvPr/>
          </p:nvSpPr>
          <p:spPr>
            <a:xfrm rot="0">
              <a:off x="0" y="-47625"/>
              <a:ext cx="6876649" cy="688552"/>
            </a:xfrm>
            <a:prstGeom prst="rect">
              <a:avLst/>
            </a:prstGeom>
          </p:spPr>
          <p:txBody>
            <a:bodyPr anchor="t" rtlCol="false" tIns="0" lIns="0" bIns="0" rIns="0">
              <a:spAutoFit/>
            </a:bodyPr>
            <a:lstStyle/>
            <a:p>
              <a:pPr>
                <a:lnSpc>
                  <a:spcPts val="4480"/>
                </a:lnSpc>
              </a:pPr>
              <a:r>
                <a:rPr lang="en-US" sz="3200">
                  <a:solidFill>
                    <a:srgbClr val="FFFFFF"/>
                  </a:solidFill>
                  <a:latin typeface="Muli Bold Bold"/>
                </a:rPr>
                <a:t>Keamanan</a:t>
              </a:r>
            </a:p>
          </p:txBody>
        </p:sp>
        <p:sp>
          <p:nvSpPr>
            <p:cNvPr name="TextBox 6" id="6"/>
            <p:cNvSpPr txBox="true"/>
            <p:nvPr/>
          </p:nvSpPr>
          <p:spPr>
            <a:xfrm rot="0">
              <a:off x="0" y="964646"/>
              <a:ext cx="6876649" cy="11189123"/>
            </a:xfrm>
            <a:prstGeom prst="rect">
              <a:avLst/>
            </a:prstGeom>
          </p:spPr>
          <p:txBody>
            <a:bodyPr anchor="t" rtlCol="false" tIns="0" lIns="0" bIns="0" rIns="0">
              <a:spAutoFit/>
            </a:bodyPr>
            <a:lstStyle/>
            <a:p>
              <a:pPr>
                <a:lnSpc>
                  <a:spcPts val="3919"/>
                </a:lnSpc>
              </a:pPr>
              <a:r>
                <a:rPr lang="en-US" sz="2799">
                  <a:solidFill>
                    <a:srgbClr val="FFFFFF"/>
                  </a:solidFill>
                  <a:latin typeface="Muli Regular"/>
                </a:rPr>
                <a:t>Masalah k</a:t>
              </a:r>
              <a:r>
                <a:rPr lang="en-US" sz="2799">
                  <a:solidFill>
                    <a:srgbClr val="FFFFFF"/>
                  </a:solidFill>
                  <a:latin typeface="Muli Regular"/>
                </a:rPr>
                <a:t>eamanan bi</a:t>
              </a:r>
              <a:r>
                <a:rPr lang="en-US" sz="2799">
                  <a:solidFill>
                    <a:srgbClr val="FFFFFF"/>
                  </a:solidFill>
                  <a:latin typeface="Muli Regular"/>
                </a:rPr>
                <a:t>sa jadi salah satu kelemahan JavaScript. Kemampuan enkripsi bahasa pemrograman ini masih terbilang rendah. Dalam beberapa kasus, kode yang bisa dieksekusi di komputer pengguna justru rentan untuk dieksploitasi.</a:t>
              </a:r>
            </a:p>
            <a:p>
              <a:pPr>
                <a:lnSpc>
                  <a:spcPts val="3919"/>
                </a:lnSpc>
              </a:pPr>
              <a:r>
                <a:rPr lang="en-US" sz="2800">
                  <a:solidFill>
                    <a:srgbClr val="FFFFFF"/>
                  </a:solidFill>
                  <a:latin typeface="Muli Regular"/>
                </a:rPr>
                <a:t>Kode JavaScript selalu terlihat karena ditambahkan secara eksplisit ke halaman web sehingga bisa dilihat di dalam browser. Siapa pun dapat membaca kode tersebut dan menggunakannya kembali.</a:t>
              </a:r>
            </a:p>
            <a:p>
              <a:pPr>
                <a:lnSpc>
                  <a:spcPts val="3919"/>
                </a:lnSpc>
              </a:pPr>
            </a:p>
          </p:txBody>
        </p:sp>
      </p:grpSp>
      <p:sp>
        <p:nvSpPr>
          <p:cNvPr name="TextBox 7" id="7"/>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FFFFFF"/>
                </a:solidFill>
                <a:latin typeface="Muli Regular Bold"/>
              </a:rPr>
              <a:t>DIGITAL MARKETING MASTERCLASS</a:t>
            </a:r>
          </a:p>
        </p:txBody>
      </p:sp>
      <p:sp>
        <p:nvSpPr>
          <p:cNvPr name="TextBox 8" id="8"/>
          <p:cNvSpPr txBox="true"/>
          <p:nvPr/>
        </p:nvSpPr>
        <p:spPr>
          <a:xfrm rot="0">
            <a:off x="1028700" y="3281172"/>
            <a:ext cx="7768212" cy="2410206"/>
          </a:xfrm>
          <a:prstGeom prst="rect">
            <a:avLst/>
          </a:prstGeom>
        </p:spPr>
        <p:txBody>
          <a:bodyPr anchor="t" rtlCol="false" tIns="0" lIns="0" bIns="0" rIns="0">
            <a:spAutoFit/>
          </a:bodyPr>
          <a:lstStyle/>
          <a:p>
            <a:pPr>
              <a:lnSpc>
                <a:spcPts val="8712"/>
              </a:lnSpc>
            </a:pPr>
            <a:r>
              <a:rPr lang="en-US" sz="7200">
                <a:solidFill>
                  <a:srgbClr val="FFFFFF"/>
                </a:solidFill>
                <a:latin typeface="Agrandir Wide Black Bold"/>
              </a:rPr>
              <a:t>Kekurangan Javascript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D47AB"/>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pic>
        <p:nvPicPr>
          <p:cNvPr name="Picture 3" id="3"/>
          <p:cNvPicPr>
            <a:picLocks noChangeAspect="true"/>
          </p:cNvPicPr>
          <p:nvPr/>
        </p:nvPicPr>
        <p:blipFill>
          <a:blip r:embed="rId2"/>
          <a:srcRect l="0" t="0" r="0" b="0"/>
          <a:stretch>
            <a:fillRect/>
          </a:stretch>
        </p:blipFill>
        <p:spPr>
          <a:xfrm flipH="false" flipV="false" rot="0">
            <a:off x="9392095" y="3362564"/>
            <a:ext cx="1427359" cy="1583754"/>
          </a:xfrm>
          <a:prstGeom prst="rect">
            <a:avLst/>
          </a:prstGeom>
        </p:spPr>
      </p:pic>
      <p:grpSp>
        <p:nvGrpSpPr>
          <p:cNvPr name="Group 4" id="4"/>
          <p:cNvGrpSpPr/>
          <p:nvPr/>
        </p:nvGrpSpPr>
        <p:grpSpPr>
          <a:xfrm rot="0">
            <a:off x="11036302" y="3362564"/>
            <a:ext cx="5157486" cy="4657627"/>
            <a:chOff x="0" y="0"/>
            <a:chExt cx="6876649" cy="6210170"/>
          </a:xfrm>
        </p:grpSpPr>
        <p:sp>
          <p:nvSpPr>
            <p:cNvPr name="TextBox 5" id="5"/>
            <p:cNvSpPr txBox="true"/>
            <p:nvPr/>
          </p:nvSpPr>
          <p:spPr>
            <a:xfrm rot="0">
              <a:off x="0" y="-47625"/>
              <a:ext cx="6876649" cy="688552"/>
            </a:xfrm>
            <a:prstGeom prst="rect">
              <a:avLst/>
            </a:prstGeom>
          </p:spPr>
          <p:txBody>
            <a:bodyPr anchor="t" rtlCol="false" tIns="0" lIns="0" bIns="0" rIns="0">
              <a:spAutoFit/>
            </a:bodyPr>
            <a:lstStyle/>
            <a:p>
              <a:pPr>
                <a:lnSpc>
                  <a:spcPts val="4480"/>
                </a:lnSpc>
              </a:pPr>
              <a:r>
                <a:rPr lang="en-US" sz="3200">
                  <a:solidFill>
                    <a:srgbClr val="FFFFFF"/>
                  </a:solidFill>
                  <a:latin typeface="Muli Bold Bold"/>
                </a:rPr>
                <a:t>Keterbatasan Objek</a:t>
              </a:r>
            </a:p>
          </p:txBody>
        </p:sp>
        <p:sp>
          <p:nvSpPr>
            <p:cNvPr name="TextBox 6" id="6"/>
            <p:cNvSpPr txBox="true"/>
            <p:nvPr/>
          </p:nvSpPr>
          <p:spPr>
            <a:xfrm rot="0">
              <a:off x="0" y="974171"/>
              <a:ext cx="6876649" cy="5235998"/>
            </a:xfrm>
            <a:prstGeom prst="rect">
              <a:avLst/>
            </a:prstGeom>
          </p:spPr>
          <p:txBody>
            <a:bodyPr anchor="t" rtlCol="false" tIns="0" lIns="0" bIns="0" rIns="0">
              <a:spAutoFit/>
            </a:bodyPr>
            <a:lstStyle/>
            <a:p>
              <a:pPr>
                <a:lnSpc>
                  <a:spcPts val="3919"/>
                </a:lnSpc>
              </a:pPr>
              <a:r>
                <a:rPr lang="en-US" sz="2800">
                  <a:solidFill>
                    <a:srgbClr val="FFFFFF"/>
                  </a:solidFill>
                  <a:latin typeface="Muli Regular"/>
                </a:rPr>
                <a:t>Bah</a:t>
              </a:r>
              <a:r>
                <a:rPr lang="en-US" sz="2800">
                  <a:solidFill>
                    <a:srgbClr val="FFFFFF"/>
                  </a:solidFill>
                  <a:latin typeface="Muli Regular"/>
                </a:rPr>
                <a:t>a</a:t>
              </a:r>
              <a:r>
                <a:rPr lang="en-US" sz="2800">
                  <a:solidFill>
                    <a:srgbClr val="FFFFFF"/>
                  </a:solidFill>
                  <a:latin typeface="Muli Regular"/>
                </a:rPr>
                <a:t>sa pemrograman JavaScript mempunyai objek yang terbatas. Hal ini dipengaruhi oleh kondisi umum JavaScript yang sangat sederhana, sehingga mempengaruhi fitur yang dimilikinya.</a:t>
              </a:r>
            </a:p>
          </p:txBody>
        </p:sp>
      </p:grpSp>
      <p:sp>
        <p:nvSpPr>
          <p:cNvPr name="TextBox 7" id="7"/>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FFFFFF"/>
                </a:solidFill>
                <a:latin typeface="Muli Regular Bold"/>
              </a:rPr>
              <a:t>DIGITAL MARKETING MASTERCLASS</a:t>
            </a:r>
          </a:p>
        </p:txBody>
      </p:sp>
      <p:sp>
        <p:nvSpPr>
          <p:cNvPr name="TextBox 8" id="8"/>
          <p:cNvSpPr txBox="true"/>
          <p:nvPr/>
        </p:nvSpPr>
        <p:spPr>
          <a:xfrm rot="0">
            <a:off x="1028700" y="3281172"/>
            <a:ext cx="7768212" cy="2410206"/>
          </a:xfrm>
          <a:prstGeom prst="rect">
            <a:avLst/>
          </a:prstGeom>
        </p:spPr>
        <p:txBody>
          <a:bodyPr anchor="t" rtlCol="false" tIns="0" lIns="0" bIns="0" rIns="0">
            <a:spAutoFit/>
          </a:bodyPr>
          <a:lstStyle/>
          <a:p>
            <a:pPr>
              <a:lnSpc>
                <a:spcPts val="8712"/>
              </a:lnSpc>
            </a:pPr>
            <a:r>
              <a:rPr lang="en-US" sz="7200">
                <a:solidFill>
                  <a:srgbClr val="FFFFFF"/>
                </a:solidFill>
                <a:latin typeface="Agrandir Wide Black Bold"/>
              </a:rPr>
              <a:t>Kekurangan Javascript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D47AB"/>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pic>
        <p:nvPicPr>
          <p:cNvPr name="Picture 3" id="3"/>
          <p:cNvPicPr>
            <a:picLocks noChangeAspect="true"/>
          </p:cNvPicPr>
          <p:nvPr/>
        </p:nvPicPr>
        <p:blipFill>
          <a:blip r:embed="rId2"/>
          <a:srcRect l="0" t="0" r="0" b="0"/>
          <a:stretch>
            <a:fillRect/>
          </a:stretch>
        </p:blipFill>
        <p:spPr>
          <a:xfrm flipH="false" flipV="false" rot="0">
            <a:off x="9431060" y="1098276"/>
            <a:ext cx="1427359" cy="1583754"/>
          </a:xfrm>
          <a:prstGeom prst="rect">
            <a:avLst/>
          </a:prstGeom>
        </p:spPr>
      </p:pic>
      <p:grpSp>
        <p:nvGrpSpPr>
          <p:cNvPr name="Group 4" id="4"/>
          <p:cNvGrpSpPr/>
          <p:nvPr/>
        </p:nvGrpSpPr>
        <p:grpSpPr>
          <a:xfrm rot="0">
            <a:off x="11270097" y="1098276"/>
            <a:ext cx="5157486" cy="7696102"/>
            <a:chOff x="0" y="0"/>
            <a:chExt cx="6876649" cy="10261470"/>
          </a:xfrm>
        </p:grpSpPr>
        <p:sp>
          <p:nvSpPr>
            <p:cNvPr name="TextBox 5" id="5"/>
            <p:cNvSpPr txBox="true"/>
            <p:nvPr/>
          </p:nvSpPr>
          <p:spPr>
            <a:xfrm rot="0">
              <a:off x="0" y="-47625"/>
              <a:ext cx="6876649" cy="1437852"/>
            </a:xfrm>
            <a:prstGeom prst="rect">
              <a:avLst/>
            </a:prstGeom>
          </p:spPr>
          <p:txBody>
            <a:bodyPr anchor="t" rtlCol="false" tIns="0" lIns="0" bIns="0" rIns="0">
              <a:spAutoFit/>
            </a:bodyPr>
            <a:lstStyle/>
            <a:p>
              <a:pPr>
                <a:lnSpc>
                  <a:spcPts val="4480"/>
                </a:lnSpc>
              </a:pPr>
              <a:r>
                <a:rPr lang="en-US" sz="3200">
                  <a:solidFill>
                    <a:srgbClr val="FFFFFF"/>
                  </a:solidFill>
                  <a:latin typeface="Muli Bold Bold"/>
                </a:rPr>
                <a:t>Bukan untuk stand alone app</a:t>
              </a:r>
            </a:p>
          </p:txBody>
        </p:sp>
        <p:sp>
          <p:nvSpPr>
            <p:cNvPr name="TextBox 6" id="6"/>
            <p:cNvSpPr txBox="true"/>
            <p:nvPr/>
          </p:nvSpPr>
          <p:spPr>
            <a:xfrm rot="0">
              <a:off x="0" y="1723471"/>
              <a:ext cx="6876649" cy="8537998"/>
            </a:xfrm>
            <a:prstGeom prst="rect">
              <a:avLst/>
            </a:prstGeom>
          </p:spPr>
          <p:txBody>
            <a:bodyPr anchor="t" rtlCol="false" tIns="0" lIns="0" bIns="0" rIns="0">
              <a:spAutoFit/>
            </a:bodyPr>
            <a:lstStyle/>
            <a:p>
              <a:pPr>
                <a:lnSpc>
                  <a:spcPts val="3919"/>
                </a:lnSpc>
              </a:pPr>
              <a:r>
                <a:rPr lang="en-US" sz="2800">
                  <a:solidFill>
                    <a:srgbClr val="FFFFFF"/>
                  </a:solidFill>
                  <a:latin typeface="Muli Regular"/>
                </a:rPr>
                <a:t>P</a:t>
              </a:r>
              <a:r>
                <a:rPr lang="en-US" sz="2800">
                  <a:solidFill>
                    <a:srgbClr val="FFFFFF"/>
                  </a:solidFill>
                  <a:latin typeface="Muli Regular"/>
                </a:rPr>
                <a:t>engg</a:t>
              </a:r>
              <a:r>
                <a:rPr lang="en-US" sz="2800">
                  <a:solidFill>
                    <a:srgbClr val="FFFFFF"/>
                  </a:solidFill>
                  <a:latin typeface="Muli Regular"/>
                </a:rPr>
                <a:t>unaan JavaScript bukan untuk pengembangan standalone app atau aplikasi yang berdiri sendiri. Membuat aplikasi dengan JavaScript harus didukung dengan bahasa lain seperti HTML. Tanpa HTML, JavaScript tidak dapat berjalan sempurna. Berbeda dengan bahasa </a:t>
              </a:r>
              <a:r>
                <a:rPr lang="en-US" sz="2800">
                  <a:solidFill>
                    <a:srgbClr val="FFFFFF"/>
                  </a:solidFill>
                  <a:latin typeface="Muli Regular"/>
                </a:rPr>
                <a:t>C++</a:t>
              </a:r>
              <a:r>
                <a:rPr lang="en-US" sz="2800">
                  <a:solidFill>
                    <a:srgbClr val="FFFFFF"/>
                  </a:solidFill>
                  <a:latin typeface="Muli Regular"/>
                </a:rPr>
                <a:t> atau Java yang bisa di-compile lalu menjadi sebuah aplikasi dengan bahasa itu sendiri.</a:t>
              </a:r>
            </a:p>
          </p:txBody>
        </p:sp>
      </p:grpSp>
      <p:sp>
        <p:nvSpPr>
          <p:cNvPr name="TextBox 7" id="7"/>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FFFFFF"/>
                </a:solidFill>
                <a:latin typeface="Muli Regular Bold"/>
              </a:rPr>
              <a:t>DIGITAL MARKETING MASTERCLASS</a:t>
            </a:r>
          </a:p>
        </p:txBody>
      </p:sp>
      <p:sp>
        <p:nvSpPr>
          <p:cNvPr name="TextBox 8" id="8"/>
          <p:cNvSpPr txBox="true"/>
          <p:nvPr/>
        </p:nvSpPr>
        <p:spPr>
          <a:xfrm rot="0">
            <a:off x="1028700" y="3281172"/>
            <a:ext cx="7768212" cy="2410206"/>
          </a:xfrm>
          <a:prstGeom prst="rect">
            <a:avLst/>
          </a:prstGeom>
        </p:spPr>
        <p:txBody>
          <a:bodyPr anchor="t" rtlCol="false" tIns="0" lIns="0" bIns="0" rIns="0">
            <a:spAutoFit/>
          </a:bodyPr>
          <a:lstStyle/>
          <a:p>
            <a:pPr>
              <a:lnSpc>
                <a:spcPts val="8712"/>
              </a:lnSpc>
            </a:pPr>
            <a:r>
              <a:rPr lang="en-US" sz="7200">
                <a:solidFill>
                  <a:srgbClr val="FFFFFF"/>
                </a:solidFill>
                <a:latin typeface="Agrandir Wide Black Bold"/>
              </a:rPr>
              <a:t>Kekurangan Javascript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B6663"/>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sp>
        <p:nvSpPr>
          <p:cNvPr name="TextBox 3" id="3"/>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pc="128" sz="1600">
                <a:solidFill>
                  <a:srgbClr val="FFFFFF"/>
                </a:solidFill>
                <a:latin typeface="Muli Regular Bold"/>
              </a:rPr>
              <a:t>DIGITAL MARKETING MASTERCLASS</a:t>
            </a:r>
          </a:p>
        </p:txBody>
      </p:sp>
      <p:pic>
        <p:nvPicPr>
          <p:cNvPr name="Picture 4" id="4"/>
          <p:cNvPicPr>
            <a:picLocks noChangeAspect="true"/>
          </p:cNvPicPr>
          <p:nvPr/>
        </p:nvPicPr>
        <p:blipFill>
          <a:blip r:embed="rId2"/>
          <a:srcRect l="0" t="0" r="0" b="0"/>
          <a:stretch>
            <a:fillRect/>
          </a:stretch>
        </p:blipFill>
        <p:spPr>
          <a:xfrm flipH="false" flipV="false" rot="0">
            <a:off x="388191" y="804863"/>
            <a:ext cx="8115300" cy="8453438"/>
          </a:xfrm>
          <a:prstGeom prst="rect">
            <a:avLst/>
          </a:prstGeom>
        </p:spPr>
      </p:pic>
      <p:sp>
        <p:nvSpPr>
          <p:cNvPr name="TextBox 5" id="5"/>
          <p:cNvSpPr txBox="true"/>
          <p:nvPr/>
        </p:nvSpPr>
        <p:spPr>
          <a:xfrm rot="0">
            <a:off x="8682420" y="4536347"/>
            <a:ext cx="7542014" cy="1092884"/>
          </a:xfrm>
          <a:prstGeom prst="rect">
            <a:avLst/>
          </a:prstGeom>
        </p:spPr>
        <p:txBody>
          <a:bodyPr anchor="t" rtlCol="false" tIns="0" lIns="0" bIns="0" rIns="0">
            <a:spAutoFit/>
          </a:bodyPr>
          <a:lstStyle/>
          <a:p>
            <a:pPr algn="ctr">
              <a:lnSpc>
                <a:spcPts val="9062"/>
              </a:lnSpc>
            </a:pPr>
            <a:r>
              <a:rPr lang="en-US" sz="6473">
                <a:solidFill>
                  <a:srgbClr val="FFFFFF"/>
                </a:solidFill>
                <a:latin typeface="Muli Bold"/>
              </a:rPr>
              <a:t>Sejarah Java Script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E41AC"/>
        </a:solidFill>
      </p:bgPr>
    </p:bg>
    <p:spTree>
      <p:nvGrpSpPr>
        <p:cNvPr id="1" name=""/>
        <p:cNvGrpSpPr/>
        <p:nvPr/>
      </p:nvGrpSpPr>
      <p:grpSpPr>
        <a:xfrm>
          <a:off x="0" y="0"/>
          <a:ext cx="0" cy="0"/>
          <a:chOff x="0" y="0"/>
          <a:chExt cx="0" cy="0"/>
        </a:xfrm>
      </p:grpSpPr>
      <p:grpSp>
        <p:nvGrpSpPr>
          <p:cNvPr name="Group 2" id="2"/>
          <p:cNvGrpSpPr/>
          <p:nvPr/>
        </p:nvGrpSpPr>
        <p:grpSpPr>
          <a:xfrm rot="0">
            <a:off x="11497200" y="633750"/>
            <a:ext cx="8114273" cy="9653250"/>
            <a:chOff x="0" y="0"/>
            <a:chExt cx="10819031" cy="12871001"/>
          </a:xfrm>
        </p:grpSpPr>
        <p:pic>
          <p:nvPicPr>
            <p:cNvPr name="Picture 3" id="3"/>
            <p:cNvPicPr>
              <a:picLocks noChangeAspect="true"/>
            </p:cNvPicPr>
            <p:nvPr/>
          </p:nvPicPr>
          <p:blipFill>
            <a:blip r:embed="rId2">
              <a:alphaModFix amt="29000"/>
            </a:blip>
            <a:srcRect l="0" t="0" r="0" b="0"/>
            <a:stretch>
              <a:fillRect/>
            </a:stretch>
          </p:blipFill>
          <p:spPr>
            <a:xfrm flipH="false" flipV="false" rot="0">
              <a:off x="2103141" y="9845860"/>
              <a:ext cx="8715891" cy="30251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0" y="0"/>
              <a:ext cx="7831933" cy="12026001"/>
            </a:xfrm>
            <a:prstGeom prst="rect">
              <a:avLst/>
            </a:prstGeom>
          </p:spPr>
        </p:pic>
      </p:grpSp>
      <p:sp>
        <p:nvSpPr>
          <p:cNvPr name="TextBox 5" id="5"/>
          <p:cNvSpPr txBox="true"/>
          <p:nvPr/>
        </p:nvSpPr>
        <p:spPr>
          <a:xfrm rot="0">
            <a:off x="1028700" y="8613506"/>
            <a:ext cx="6316748" cy="405765"/>
          </a:xfrm>
          <a:prstGeom prst="rect">
            <a:avLst/>
          </a:prstGeom>
        </p:spPr>
        <p:txBody>
          <a:bodyPr anchor="t" rtlCol="false" tIns="0" lIns="0" bIns="0" rIns="0">
            <a:spAutoFit/>
          </a:bodyPr>
          <a:lstStyle/>
          <a:p>
            <a:pPr>
              <a:lnSpc>
                <a:spcPts val="3359"/>
              </a:lnSpc>
            </a:pPr>
            <a:r>
              <a:rPr lang="en-US" sz="2400">
                <a:solidFill>
                  <a:srgbClr val="FFFFFF"/>
                </a:solidFill>
                <a:latin typeface="Open Sauce"/>
              </a:rPr>
              <a:t>First Day of Class Ice Breaker Activity</a:t>
            </a:r>
          </a:p>
        </p:txBody>
      </p:sp>
      <p:sp>
        <p:nvSpPr>
          <p:cNvPr name="AutoShape 6" id="6"/>
          <p:cNvSpPr/>
          <p:nvPr/>
        </p:nvSpPr>
        <p:spPr>
          <a:xfrm rot="0">
            <a:off x="1064350" y="7989570"/>
            <a:ext cx="8079650" cy="0"/>
          </a:xfrm>
          <a:prstGeom prst="line">
            <a:avLst/>
          </a:prstGeom>
          <a:ln cap="rnd" w="28575">
            <a:solidFill>
              <a:srgbClr val="FFFFFF"/>
            </a:solidFill>
            <a:prstDash val="sysDot"/>
            <a:headEnd type="none" len="sm" w="sm"/>
            <a:tailEnd type="none" len="sm" w="sm"/>
          </a:ln>
        </p:spPr>
      </p:sp>
      <p:grpSp>
        <p:nvGrpSpPr>
          <p:cNvPr name="Group 7" id="7"/>
          <p:cNvGrpSpPr/>
          <p:nvPr/>
        </p:nvGrpSpPr>
        <p:grpSpPr>
          <a:xfrm rot="0">
            <a:off x="8307802" y="8422102"/>
            <a:ext cx="836198" cy="836198"/>
            <a:chOff x="0" y="0"/>
            <a:chExt cx="1114931" cy="1114931"/>
          </a:xfrm>
        </p:grpSpPr>
        <p:grpSp>
          <p:nvGrpSpPr>
            <p:cNvPr name="Group 8" id="8"/>
            <p:cNvGrpSpPr/>
            <p:nvPr/>
          </p:nvGrpSpPr>
          <p:grpSpPr>
            <a:xfrm rot="0">
              <a:off x="0" y="0"/>
              <a:ext cx="1114931" cy="1114931"/>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97CC0"/>
              </a:solidFill>
            </p:spPr>
          </p:sp>
        </p:gr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54524" y="389053"/>
              <a:ext cx="205884" cy="336825"/>
            </a:xfrm>
            <a:prstGeom prst="rect">
              <a:avLst/>
            </a:prstGeom>
          </p:spPr>
        </p:pic>
      </p:grpSp>
      <p:sp>
        <p:nvSpPr>
          <p:cNvPr name="TextBox 11" id="11"/>
          <p:cNvSpPr txBox="true"/>
          <p:nvPr/>
        </p:nvSpPr>
        <p:spPr>
          <a:xfrm rot="0">
            <a:off x="453045" y="2100528"/>
            <a:ext cx="10806989" cy="5019183"/>
          </a:xfrm>
          <a:prstGeom prst="rect">
            <a:avLst/>
          </a:prstGeom>
        </p:spPr>
        <p:txBody>
          <a:bodyPr anchor="t" rtlCol="false" tIns="0" lIns="0" bIns="0" rIns="0">
            <a:spAutoFit/>
          </a:bodyPr>
          <a:lstStyle/>
          <a:p>
            <a:pPr algn="just">
              <a:lnSpc>
                <a:spcPts val="5008"/>
              </a:lnSpc>
            </a:pPr>
            <a:r>
              <a:rPr lang="en-US" sz="3577">
                <a:solidFill>
                  <a:srgbClr val="FFFFFF"/>
                </a:solidFill>
                <a:latin typeface="Open Sans"/>
              </a:rPr>
              <a:t>Pada tahun 1994 JavaScript mulai dikenal, pada saat itu web dan internet sudah mulai berkembang. JavaScript didesain oleh Brendan Eich yang merupakan karyawan Netscape. Transformasi nama JavaScript, dimulai dari Mocha, Mona, LiveScript, hingga akhirnya resmi bernama JavaScript. </a:t>
            </a:r>
          </a:p>
          <a:p>
            <a:pPr algn="just">
              <a:lnSpc>
                <a:spcPts val="5008"/>
              </a:lnSpc>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32ACB4"/>
        </a:solidFill>
      </p:bgPr>
    </p:bg>
    <p:spTree>
      <p:nvGrpSpPr>
        <p:cNvPr id="1" name=""/>
        <p:cNvGrpSpPr/>
        <p:nvPr/>
      </p:nvGrpSpPr>
      <p:grpSpPr>
        <a:xfrm>
          <a:off x="0" y="0"/>
          <a:ext cx="0" cy="0"/>
          <a:chOff x="0" y="0"/>
          <a:chExt cx="0" cy="0"/>
        </a:xfrm>
      </p:grpSpPr>
      <p:sp>
        <p:nvSpPr>
          <p:cNvPr name="TextBox 2" id="2"/>
          <p:cNvSpPr txBox="true"/>
          <p:nvPr/>
        </p:nvSpPr>
        <p:spPr>
          <a:xfrm rot="0">
            <a:off x="1028700" y="590294"/>
            <a:ext cx="16648707" cy="8253087"/>
          </a:xfrm>
          <a:prstGeom prst="rect">
            <a:avLst/>
          </a:prstGeom>
        </p:spPr>
        <p:txBody>
          <a:bodyPr anchor="t" rtlCol="false" tIns="0" lIns="0" bIns="0" rIns="0">
            <a:spAutoFit/>
          </a:bodyPr>
          <a:lstStyle/>
          <a:p>
            <a:pPr algn="just">
              <a:lnSpc>
                <a:spcPts val="6580"/>
              </a:lnSpc>
            </a:pPr>
            <a:r>
              <a:rPr lang="en-US" sz="4700">
                <a:solidFill>
                  <a:srgbClr val="FDE9D7"/>
                </a:solidFill>
                <a:latin typeface="Open Sans"/>
              </a:rPr>
              <a:t>Versi awal bahasa JS hanya dipakai di kalangan Netscape beserta dengan fungsionalitas pun yang masih terbatas. Singkat cerita pada tahun 1996 JavaScript secara resmi dinamakan sebagai ECMAScript. ECMAScript 2 dikembangkan pada tahun 1998 yang dilanjutkan dengan ECMAScript 3 setahun kemudian. </a:t>
            </a:r>
          </a:p>
          <a:p>
            <a:pPr algn="just">
              <a:lnSpc>
                <a:spcPts val="6580"/>
              </a:lnSpc>
            </a:pPr>
            <a:r>
              <a:rPr lang="en-US" sz="4700">
                <a:solidFill>
                  <a:srgbClr val="FDE9D7"/>
                </a:solidFill>
                <a:latin typeface="Open Sans"/>
              </a:rPr>
              <a:t>ECMAScript terus dikembangkan sampai akhirnya menjadi JavaScript atau JS hingga saat ini. Pada tahun 2016, 92% web diketahui telah menggunakan JavaScript. Itulah mengapa JavaScript atau JS terus berkembang.</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EB6663"/>
        </a:solidFill>
      </p:bgPr>
    </p:bg>
    <p:spTree>
      <p:nvGrpSpPr>
        <p:cNvPr id="1" name=""/>
        <p:cNvGrpSpPr/>
        <p:nvPr/>
      </p:nvGrpSpPr>
      <p:grpSpPr>
        <a:xfrm>
          <a:off x="0" y="0"/>
          <a:ext cx="0" cy="0"/>
          <a:chOff x="0" y="0"/>
          <a:chExt cx="0" cy="0"/>
        </a:xfrm>
      </p:grpSpPr>
      <p:sp>
        <p:nvSpPr>
          <p:cNvPr name="TextBox 2" id="2"/>
          <p:cNvSpPr txBox="true"/>
          <p:nvPr/>
        </p:nvSpPr>
        <p:spPr>
          <a:xfrm rot="0">
            <a:off x="2150426" y="389272"/>
            <a:ext cx="13987148" cy="1811020"/>
          </a:xfrm>
          <a:prstGeom prst="rect">
            <a:avLst/>
          </a:prstGeom>
        </p:spPr>
        <p:txBody>
          <a:bodyPr anchor="t" rtlCol="false" tIns="0" lIns="0" bIns="0" rIns="0">
            <a:spAutoFit/>
          </a:bodyPr>
          <a:lstStyle/>
          <a:p>
            <a:pPr algn="ctr">
              <a:lnSpc>
                <a:spcPts val="7279"/>
              </a:lnSpc>
            </a:pPr>
            <a:r>
              <a:rPr lang="en-US" sz="5199">
                <a:solidFill>
                  <a:srgbClr val="3E41AC"/>
                </a:solidFill>
                <a:latin typeface="Open Sans"/>
              </a:rPr>
              <a:t>P</a:t>
            </a:r>
            <a:r>
              <a:rPr lang="en-US" sz="5199">
                <a:solidFill>
                  <a:srgbClr val="3E41AC"/>
                </a:solidFill>
                <a:latin typeface="Open Sans"/>
              </a:rPr>
              <a:t>engadopsian oleh Microsoft</a:t>
            </a:r>
          </a:p>
          <a:p>
            <a:pPr algn="ctr">
              <a:lnSpc>
                <a:spcPts val="7279"/>
              </a:lnSpc>
            </a:pPr>
          </a:p>
        </p:txBody>
      </p:sp>
      <p:sp>
        <p:nvSpPr>
          <p:cNvPr name="TextBox 3" id="3"/>
          <p:cNvSpPr txBox="true"/>
          <p:nvPr/>
        </p:nvSpPr>
        <p:spPr>
          <a:xfrm rot="0">
            <a:off x="558458" y="2049961"/>
            <a:ext cx="17171084" cy="7859340"/>
          </a:xfrm>
          <a:prstGeom prst="rect">
            <a:avLst/>
          </a:prstGeom>
        </p:spPr>
        <p:txBody>
          <a:bodyPr anchor="t" rtlCol="false" tIns="0" lIns="0" bIns="0" rIns="0">
            <a:spAutoFit/>
          </a:bodyPr>
          <a:lstStyle/>
          <a:p>
            <a:pPr algn="just">
              <a:lnSpc>
                <a:spcPts val="5183"/>
              </a:lnSpc>
            </a:pPr>
            <a:r>
              <a:rPr lang="en-US" sz="3702">
                <a:solidFill>
                  <a:srgbClr val="1B1B1B"/>
                </a:solidFill>
                <a:latin typeface="Open Sans"/>
              </a:rPr>
              <a:t>Microsoft</a:t>
            </a:r>
            <a:r>
              <a:rPr lang="en-US" sz="3702">
                <a:solidFill>
                  <a:srgbClr val="1B1B1B"/>
                </a:solidFill>
                <a:latin typeface="Arimo"/>
              </a:rPr>
              <a:t> memulai debut dengan </a:t>
            </a:r>
            <a:r>
              <a:rPr lang="en-US" sz="3702">
                <a:solidFill>
                  <a:srgbClr val="1B1B1B"/>
                </a:solidFill>
                <a:latin typeface="Arimo"/>
              </a:rPr>
              <a:t>Internet Explorer</a:t>
            </a:r>
            <a:r>
              <a:rPr lang="en-US" sz="3702">
                <a:solidFill>
                  <a:srgbClr val="1B1B1B"/>
                </a:solidFill>
                <a:latin typeface="Arimo"/>
              </a:rPr>
              <a:t> ditahun 1995, sebagai pengarah </a:t>
            </a:r>
            <a:r>
              <a:rPr lang="en-US" sz="3702">
                <a:solidFill>
                  <a:srgbClr val="1B1B1B"/>
                </a:solidFill>
                <a:latin typeface="Arimo"/>
              </a:rPr>
              <a:t>perang browser</a:t>
            </a:r>
            <a:r>
              <a:rPr lang="en-US" sz="3702">
                <a:solidFill>
                  <a:srgbClr val="1B1B1B"/>
                </a:solidFill>
                <a:latin typeface="Arimo"/>
              </a:rPr>
              <a:t> </a:t>
            </a:r>
            <a:r>
              <a:rPr lang="en-US" sz="3702">
                <a:solidFill>
                  <a:srgbClr val="1B1B1B"/>
                </a:solidFill>
                <a:latin typeface="Open Sans"/>
              </a:rPr>
              <a:t>dengan Netscape. Di bagian depan JavaScript, Microsoft </a:t>
            </a:r>
            <a:r>
              <a:rPr lang="en-US" sz="3702">
                <a:solidFill>
                  <a:srgbClr val="1B1B1B"/>
                </a:solidFill>
                <a:latin typeface="Open Sans"/>
              </a:rPr>
              <a:t>merekayasa balik</a:t>
            </a:r>
            <a:r>
              <a:rPr lang="en-US" sz="3702">
                <a:solidFill>
                  <a:srgbClr val="1B1B1B"/>
                </a:solidFill>
                <a:latin typeface="Open Sans"/>
              </a:rPr>
              <a:t> </a:t>
            </a:r>
            <a:r>
              <a:rPr lang="en-US" sz="3702">
                <a:solidFill>
                  <a:srgbClr val="1B1B1B"/>
                </a:solidFill>
                <a:latin typeface="Open Sans"/>
              </a:rPr>
              <a:t>penerjemah</a:t>
            </a:r>
            <a:r>
              <a:rPr lang="en-US" sz="3702">
                <a:solidFill>
                  <a:srgbClr val="1B1B1B"/>
                </a:solidFill>
                <a:latin typeface="Open Sans"/>
              </a:rPr>
              <a:t> Navigator untuk membuatnya sendiri, yang disebut </a:t>
            </a:r>
            <a:r>
              <a:rPr lang="en-US" sz="3702">
                <a:solidFill>
                  <a:srgbClr val="1B1B1B"/>
                </a:solidFill>
                <a:latin typeface="Open Sans"/>
              </a:rPr>
              <a:t>JScript</a:t>
            </a:r>
            <a:r>
              <a:rPr lang="en-US" sz="3702">
                <a:solidFill>
                  <a:srgbClr val="1B1B1B"/>
                </a:solidFill>
                <a:latin typeface="Open Sans"/>
              </a:rPr>
              <a:t>.</a:t>
            </a:r>
          </a:p>
          <a:p>
            <a:pPr algn="just">
              <a:lnSpc>
                <a:spcPts val="5183"/>
              </a:lnSpc>
            </a:pPr>
          </a:p>
          <a:p>
            <a:pPr algn="just">
              <a:lnSpc>
                <a:spcPts val="5183"/>
              </a:lnSpc>
            </a:pPr>
            <a:r>
              <a:rPr lang="en-US" sz="3702">
                <a:solidFill>
                  <a:srgbClr val="1B1B1B"/>
                </a:solidFill>
                <a:latin typeface="Open Sans"/>
              </a:rPr>
              <a:t>JScript pertama kali diluncurkan pada tahun 1996, bersamaan dukungan awal untuk </a:t>
            </a:r>
            <a:r>
              <a:rPr lang="en-US" sz="3702">
                <a:solidFill>
                  <a:srgbClr val="1B1B1B"/>
                </a:solidFill>
                <a:latin typeface="Open Sans"/>
              </a:rPr>
              <a:t>CSS</a:t>
            </a:r>
            <a:r>
              <a:rPr lang="en-US" sz="3702">
                <a:solidFill>
                  <a:srgbClr val="1B1B1B"/>
                </a:solidFill>
                <a:latin typeface="Open Sans"/>
              </a:rPr>
              <a:t> dan ekstensi ke </a:t>
            </a:r>
            <a:r>
              <a:rPr lang="en-US" sz="3702">
                <a:solidFill>
                  <a:srgbClr val="1B1B1B"/>
                </a:solidFill>
                <a:latin typeface="Open Sans"/>
              </a:rPr>
              <a:t>HTML</a:t>
            </a:r>
            <a:r>
              <a:rPr lang="en-US" sz="3702">
                <a:solidFill>
                  <a:srgbClr val="1B1B1B"/>
                </a:solidFill>
                <a:latin typeface="Open Sans"/>
              </a:rPr>
              <a:t> . Masing-masing implementasi ini sangat berbeda dari rekan-rekan mereka di Navigator. Karena perbedaan ini, sulit bagi perancang web untuk membuat situs mereka tampil efektif di kedua browser, oleh karena itu logo "terbaik dilihat di Netscape" dan "terbaik dilihat di Internet Explorer" banyak digunakan selama beberapa tahun.</a:t>
            </a:r>
          </a:p>
          <a:p>
            <a:pPr algn="just">
              <a:lnSpc>
                <a:spcPts val="5183"/>
              </a:lnSpc>
            </a:pP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545454"/>
        </a:solidFill>
      </p:bgPr>
    </p:bg>
    <p:spTree>
      <p:nvGrpSpPr>
        <p:cNvPr id="1" name=""/>
        <p:cNvGrpSpPr/>
        <p:nvPr/>
      </p:nvGrpSpPr>
      <p:grpSpPr>
        <a:xfrm>
          <a:off x="0" y="0"/>
          <a:ext cx="0" cy="0"/>
          <a:chOff x="0" y="0"/>
          <a:chExt cx="0" cy="0"/>
        </a:xfrm>
      </p:grpSpPr>
      <p:sp>
        <p:nvSpPr>
          <p:cNvPr name="TextBox 2" id="2"/>
          <p:cNvSpPr txBox="true"/>
          <p:nvPr/>
        </p:nvSpPr>
        <p:spPr>
          <a:xfrm rot="0">
            <a:off x="4423415" y="538669"/>
            <a:ext cx="8932425" cy="884811"/>
          </a:xfrm>
          <a:prstGeom prst="rect">
            <a:avLst/>
          </a:prstGeom>
        </p:spPr>
        <p:txBody>
          <a:bodyPr anchor="t" rtlCol="false" tIns="0" lIns="0" bIns="0" rIns="0">
            <a:spAutoFit/>
          </a:bodyPr>
          <a:lstStyle/>
          <a:p>
            <a:pPr algn="ctr">
              <a:lnSpc>
                <a:spcPts val="7253"/>
              </a:lnSpc>
            </a:pPr>
            <a:r>
              <a:rPr lang="en-US" sz="5180">
                <a:solidFill>
                  <a:srgbClr val="FFFFFF"/>
                </a:solidFill>
                <a:latin typeface="Open Sans Extra Bold"/>
              </a:rPr>
              <a:t>Pembuatan oleh Netscape</a:t>
            </a:r>
          </a:p>
        </p:txBody>
      </p:sp>
      <p:sp>
        <p:nvSpPr>
          <p:cNvPr name="TextBox 3" id="3"/>
          <p:cNvSpPr txBox="true"/>
          <p:nvPr/>
        </p:nvSpPr>
        <p:spPr>
          <a:xfrm rot="0">
            <a:off x="648530" y="2152850"/>
            <a:ext cx="16610770" cy="7407123"/>
          </a:xfrm>
          <a:prstGeom prst="rect">
            <a:avLst/>
          </a:prstGeom>
        </p:spPr>
        <p:txBody>
          <a:bodyPr anchor="t" rtlCol="false" tIns="0" lIns="0" bIns="0" rIns="0">
            <a:spAutoFit/>
          </a:bodyPr>
          <a:lstStyle/>
          <a:p>
            <a:pPr algn="just">
              <a:lnSpc>
                <a:spcPts val="4908"/>
              </a:lnSpc>
            </a:pPr>
          </a:p>
          <a:p>
            <a:pPr algn="just">
              <a:lnSpc>
                <a:spcPts val="4908"/>
              </a:lnSpc>
            </a:pPr>
            <a:r>
              <a:rPr lang="en-US" sz="3505">
                <a:solidFill>
                  <a:srgbClr val="FFFFFF"/>
                </a:solidFill>
                <a:latin typeface="Arimo"/>
              </a:rPr>
              <a:t>Browser web</a:t>
            </a:r>
            <a:r>
              <a:rPr lang="en-US" sz="3505">
                <a:solidFill>
                  <a:srgbClr val="FFFFFF"/>
                </a:solidFill>
                <a:latin typeface="Arimo"/>
              </a:rPr>
              <a:t> pertama dengan </a:t>
            </a:r>
            <a:r>
              <a:rPr lang="en-US" sz="3505">
                <a:solidFill>
                  <a:srgbClr val="FFFFFF"/>
                </a:solidFill>
                <a:latin typeface="Arimo"/>
              </a:rPr>
              <a:t>antarmuka pengguna grafis</a:t>
            </a:r>
            <a:r>
              <a:rPr lang="en-US" sz="3505">
                <a:solidFill>
                  <a:srgbClr val="FFFFFF"/>
                </a:solidFill>
                <a:latin typeface="Arimo"/>
              </a:rPr>
              <a:t>, </a:t>
            </a:r>
            <a:r>
              <a:rPr lang="en-US" sz="3505">
                <a:solidFill>
                  <a:srgbClr val="FFFFFF"/>
                </a:solidFill>
                <a:latin typeface="Arimo"/>
              </a:rPr>
              <a:t>Mosaic</a:t>
            </a:r>
            <a:r>
              <a:rPr lang="en-US" sz="3505">
                <a:solidFill>
                  <a:srgbClr val="FFFFFF"/>
                </a:solidFill>
                <a:latin typeface="Arimo"/>
              </a:rPr>
              <a:t>, dirilis pada tahun 1993. Dapat diakses oleh orang-orang non-teknis, ini memainkan peran penting dalam pertumbuhan pesat </a:t>
            </a:r>
            <a:r>
              <a:rPr lang="en-US" sz="3505">
                <a:solidFill>
                  <a:srgbClr val="FFFFFF"/>
                </a:solidFill>
                <a:latin typeface="Arimo"/>
              </a:rPr>
              <a:t>World Wide Web yang</a:t>
            </a:r>
            <a:r>
              <a:rPr lang="en-US" sz="3505">
                <a:solidFill>
                  <a:srgbClr val="FFFFFF"/>
                </a:solidFill>
                <a:latin typeface="Arimo"/>
              </a:rPr>
              <a:t> baru lahir. Pengembang utama Mosaic kemudian mendirikan </a:t>
            </a:r>
            <a:r>
              <a:rPr lang="en-US" sz="3505">
                <a:solidFill>
                  <a:srgbClr val="FFFFFF"/>
                </a:solidFill>
                <a:latin typeface="Arimo"/>
              </a:rPr>
              <a:t>perusahaan Netscape</a:t>
            </a:r>
            <a:r>
              <a:rPr lang="en-US" sz="3505">
                <a:solidFill>
                  <a:srgbClr val="FFFFFF"/>
                </a:solidFill>
                <a:latin typeface="Arimo"/>
              </a:rPr>
              <a:t>, yang merilis browser yang lebih halus, </a:t>
            </a:r>
            <a:r>
              <a:rPr lang="en-US" sz="3505">
                <a:solidFill>
                  <a:srgbClr val="FFFFFF"/>
                </a:solidFill>
                <a:latin typeface="Arimo"/>
              </a:rPr>
              <a:t>Netscape Navigator</a:t>
            </a:r>
            <a:r>
              <a:rPr lang="en-US" sz="3505">
                <a:solidFill>
                  <a:srgbClr val="FFFFFF"/>
                </a:solidFill>
                <a:latin typeface="Arimo"/>
              </a:rPr>
              <a:t>, pada tahun 1994. Ini </a:t>
            </a:r>
            <a:r>
              <a:rPr lang="en-US" sz="3505">
                <a:solidFill>
                  <a:srgbClr val="FFFFFF"/>
                </a:solidFill>
                <a:latin typeface="Open Sans"/>
              </a:rPr>
              <a:t>dengan cepat menjadi yang paling banyak digunakan. Selama tahun-tahun awal Internet, halaman web hanya bisa statis, tanpa perilaku dinamis setelah dimuat ke browser. Karena ada permintaan untuk bahasa scripting di komunitas pengembangan web yang sedang berkembang, Netscape memutuskan untuk memasukkannya ke Navigator pada tahun 1995. Untuk melakukan ini, mereka bekerja dengan Sun Microsystems untuk mengintegrasikan bahasa </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008037"/>
        </a:solidFill>
      </p:bgPr>
    </p:bg>
    <p:spTree>
      <p:nvGrpSpPr>
        <p:cNvPr id="1" name=""/>
        <p:cNvGrpSpPr/>
        <p:nvPr/>
      </p:nvGrpSpPr>
      <p:grpSpPr>
        <a:xfrm>
          <a:off x="0" y="0"/>
          <a:ext cx="0" cy="0"/>
          <a:chOff x="0" y="0"/>
          <a:chExt cx="0" cy="0"/>
        </a:xfrm>
      </p:grpSpPr>
      <p:sp>
        <p:nvSpPr>
          <p:cNvPr name="TextBox 2" id="2"/>
          <p:cNvSpPr txBox="true"/>
          <p:nvPr/>
        </p:nvSpPr>
        <p:spPr>
          <a:xfrm rot="0">
            <a:off x="416976" y="2335506"/>
            <a:ext cx="17454048" cy="7181373"/>
          </a:xfrm>
          <a:prstGeom prst="rect">
            <a:avLst/>
          </a:prstGeom>
        </p:spPr>
        <p:txBody>
          <a:bodyPr anchor="t" rtlCol="false" tIns="0" lIns="0" bIns="0" rIns="0">
            <a:spAutoFit/>
          </a:bodyPr>
          <a:lstStyle/>
          <a:p>
            <a:pPr algn="just">
              <a:lnSpc>
                <a:spcPts val="4751"/>
              </a:lnSpc>
            </a:pPr>
            <a:r>
              <a:rPr lang="en-US" sz="3393">
                <a:solidFill>
                  <a:srgbClr val="FFFFFF"/>
                </a:solidFill>
                <a:latin typeface="Open Sans"/>
              </a:rPr>
              <a:t>pemrograman Java, serta merekrut Brendan Eich untuk menanamkan bahasa Skema.</a:t>
            </a:r>
          </a:p>
          <a:p>
            <a:pPr algn="just">
              <a:lnSpc>
                <a:spcPts val="4751"/>
              </a:lnSpc>
            </a:pPr>
            <a:r>
              <a:rPr lang="en-US" sz="3393">
                <a:solidFill>
                  <a:srgbClr val="FFFFFF"/>
                </a:solidFill>
                <a:latin typeface="Arimo"/>
              </a:rPr>
              <a:t>Manajemen Netscape dengan cepat memutuskan bahwa solusi terbaik adalah bagi Eich untuk membuat bahasa baru dengan sintaks yang lebih mirip Java daripada Skema atau bahasa skrip lain yang ada. Meskipun bahasa baru dan </a:t>
            </a:r>
            <a:r>
              <a:rPr lang="en-US" sz="3393">
                <a:solidFill>
                  <a:srgbClr val="FFFFFF"/>
                </a:solidFill>
                <a:latin typeface="Arimo"/>
              </a:rPr>
              <a:t>implementasi penerjemahnya</a:t>
            </a:r>
            <a:r>
              <a:rPr lang="en-US" sz="3393">
                <a:solidFill>
                  <a:srgbClr val="FFFFFF"/>
                </a:solidFill>
                <a:latin typeface="Arimo"/>
              </a:rPr>
              <a:t> disebut LiveScript ketika pertama kali dikirimkan sebagai bagian dari Navigator </a:t>
            </a:r>
            <a:r>
              <a:rPr lang="en-US" sz="3393">
                <a:solidFill>
                  <a:srgbClr val="FFFFFF"/>
                </a:solidFill>
                <a:latin typeface="Arimo"/>
              </a:rPr>
              <a:t>beta</a:t>
            </a:r>
            <a:r>
              <a:rPr lang="en-US" sz="3393">
                <a:solidFill>
                  <a:srgbClr val="FFFFFF"/>
                </a:solidFill>
                <a:latin typeface="Arimo"/>
              </a:rPr>
              <a:t> pada bulan September 1995, nama tersebut diubah menjadi JavaScript untuk rilis resmi pada bulan Desember.</a:t>
            </a:r>
          </a:p>
          <a:p>
            <a:pPr algn="just">
              <a:lnSpc>
                <a:spcPts val="4751"/>
              </a:lnSpc>
            </a:pPr>
            <a:r>
              <a:rPr lang="en-US" sz="3393">
                <a:solidFill>
                  <a:srgbClr val="FFFFFF"/>
                </a:solidFill>
                <a:latin typeface="Arimo"/>
              </a:rPr>
              <a:t>Nama JavaScript telah menyebabkan beberapa kebingungan karena menyiratkan bahwa itu terkait langsung dengan Java. Karena ledakan dot-com baru saja dimulai dan Java adalah bahasa baru terpanas saat ini, Eich melihat moniker JavaScript sebagai taktik pemasaran oleh Netscape.</a:t>
            </a:r>
          </a:p>
          <a:p>
            <a:pPr algn="ctr">
              <a:lnSpc>
                <a:spcPts val="4751"/>
              </a:lnSpc>
            </a:pPr>
          </a:p>
        </p:txBody>
      </p:sp>
      <p:sp>
        <p:nvSpPr>
          <p:cNvPr name="TextBox 3" id="3"/>
          <p:cNvSpPr txBox="true"/>
          <p:nvPr/>
        </p:nvSpPr>
        <p:spPr>
          <a:xfrm rot="0">
            <a:off x="668544" y="537527"/>
            <a:ext cx="2693491"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Lanjutan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87BD4"/>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pic>
        <p:nvPicPr>
          <p:cNvPr name="Picture 3" id="3"/>
          <p:cNvPicPr>
            <a:picLocks noChangeAspect="true"/>
          </p:cNvPicPr>
          <p:nvPr/>
        </p:nvPicPr>
        <p:blipFill>
          <a:blip r:embed="rId2"/>
          <a:srcRect l="0" t="0" r="0" b="0"/>
          <a:stretch>
            <a:fillRect/>
          </a:stretch>
        </p:blipFill>
        <p:spPr>
          <a:xfrm flipH="false" flipV="false" rot="0">
            <a:off x="0" y="0"/>
            <a:ext cx="7332055" cy="10287000"/>
          </a:xfrm>
          <a:prstGeom prst="rect">
            <a:avLst/>
          </a:prstGeom>
        </p:spPr>
      </p:pic>
      <p:sp>
        <p:nvSpPr>
          <p:cNvPr name="TextBox 4" id="4"/>
          <p:cNvSpPr txBox="true"/>
          <p:nvPr/>
        </p:nvSpPr>
        <p:spPr>
          <a:xfrm rot="0">
            <a:off x="7968860" y="971550"/>
            <a:ext cx="8415699" cy="2006600"/>
          </a:xfrm>
          <a:prstGeom prst="rect">
            <a:avLst/>
          </a:prstGeom>
        </p:spPr>
        <p:txBody>
          <a:bodyPr anchor="t" rtlCol="false" tIns="0" lIns="0" bIns="0" rIns="0">
            <a:spAutoFit/>
          </a:bodyPr>
          <a:lstStyle/>
          <a:p>
            <a:pPr>
              <a:lnSpc>
                <a:spcPts val="6999"/>
              </a:lnSpc>
            </a:pPr>
            <a:r>
              <a:rPr lang="en-US" sz="6999">
                <a:solidFill>
                  <a:srgbClr val="FFFFFF"/>
                </a:solidFill>
                <a:latin typeface="Agrandir Wide Black Bold"/>
              </a:rPr>
              <a:t>CONSOLE JAVASCRIPT</a:t>
            </a:r>
          </a:p>
        </p:txBody>
      </p:sp>
      <p:sp>
        <p:nvSpPr>
          <p:cNvPr name="TextBox 5" id="5"/>
          <p:cNvSpPr txBox="true"/>
          <p:nvPr/>
        </p:nvSpPr>
        <p:spPr>
          <a:xfrm rot="0">
            <a:off x="7968860" y="3427840"/>
            <a:ext cx="7768553" cy="4462145"/>
          </a:xfrm>
          <a:prstGeom prst="rect">
            <a:avLst/>
          </a:prstGeom>
        </p:spPr>
        <p:txBody>
          <a:bodyPr anchor="t" rtlCol="false" tIns="0" lIns="0" bIns="0" rIns="0">
            <a:spAutoFit/>
          </a:bodyPr>
          <a:lstStyle/>
          <a:p>
            <a:pPr>
              <a:lnSpc>
                <a:spcPts val="4480"/>
              </a:lnSpc>
            </a:pPr>
            <a:r>
              <a:rPr lang="en-US" sz="3200">
                <a:solidFill>
                  <a:srgbClr val="FFFFFF"/>
                </a:solidFill>
                <a:latin typeface="Muli Bold"/>
              </a:rPr>
              <a:t>Console merupakan tempat untuk menampilkan hasil dan error dari JavaScript. Cara membuka console ialah inspect element → console</a:t>
            </a:r>
          </a:p>
          <a:p>
            <a:pPr>
              <a:lnSpc>
                <a:spcPts val="4480"/>
              </a:lnSpc>
            </a:pPr>
            <a:r>
              <a:rPr lang="en-US" sz="3200">
                <a:solidFill>
                  <a:srgbClr val="FFFFFF"/>
                </a:solidFill>
                <a:latin typeface="Arimo"/>
              </a:rPr>
              <a:t>Kita dapat menuliskan kode dan fungsi JS pada console dan hasilnya akan langsung ditampilkan.</a:t>
            </a:r>
          </a:p>
          <a:p>
            <a:pPr>
              <a:lnSpc>
                <a:spcPts val="4480"/>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E41AC"/>
        </a:solidFill>
      </p:bgPr>
    </p:bg>
    <p:spTree>
      <p:nvGrpSpPr>
        <p:cNvPr id="1" name=""/>
        <p:cNvGrpSpPr/>
        <p:nvPr/>
      </p:nvGrpSpPr>
      <p:grpSpPr>
        <a:xfrm>
          <a:off x="0" y="0"/>
          <a:ext cx="0" cy="0"/>
          <a:chOff x="0" y="0"/>
          <a:chExt cx="0" cy="0"/>
        </a:xfrm>
      </p:grpSpPr>
      <p:grpSp>
        <p:nvGrpSpPr>
          <p:cNvPr name="Group 2" id="2"/>
          <p:cNvGrpSpPr/>
          <p:nvPr/>
        </p:nvGrpSpPr>
        <p:grpSpPr>
          <a:xfrm rot="0">
            <a:off x="11159109" y="1028700"/>
            <a:ext cx="6536918" cy="8691563"/>
            <a:chOff x="0" y="0"/>
            <a:chExt cx="8715891" cy="11588750"/>
          </a:xfrm>
        </p:grpSpPr>
        <p:pic>
          <p:nvPicPr>
            <p:cNvPr name="Picture 3" id="3"/>
            <p:cNvPicPr>
              <a:picLocks noChangeAspect="true"/>
            </p:cNvPicPr>
            <p:nvPr/>
          </p:nvPicPr>
          <p:blipFill>
            <a:blip r:embed="rId2">
              <a:alphaModFix amt="29000"/>
            </a:blip>
            <a:srcRect l="0" t="0" r="0" b="0"/>
            <a:stretch>
              <a:fillRect/>
            </a:stretch>
          </p:blipFill>
          <p:spPr>
            <a:xfrm flipH="false" flipV="false" rot="0">
              <a:off x="0" y="8563610"/>
              <a:ext cx="8715891" cy="30251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0" y="0"/>
              <a:ext cx="8133588" cy="10972800"/>
            </a:xfrm>
            <a:prstGeom prst="rect">
              <a:avLst/>
            </a:prstGeom>
          </p:spPr>
        </p:pic>
      </p:grpSp>
      <p:grpSp>
        <p:nvGrpSpPr>
          <p:cNvPr name="Group 5" id="5"/>
          <p:cNvGrpSpPr/>
          <p:nvPr/>
        </p:nvGrpSpPr>
        <p:grpSpPr>
          <a:xfrm rot="0">
            <a:off x="8740035" y="8422102"/>
            <a:ext cx="836198" cy="836198"/>
            <a:chOff x="0" y="0"/>
            <a:chExt cx="1114931" cy="1114931"/>
          </a:xfrm>
        </p:grpSpPr>
        <p:grpSp>
          <p:nvGrpSpPr>
            <p:cNvPr name="Group 6" id="6"/>
            <p:cNvGrpSpPr/>
            <p:nvPr/>
          </p:nvGrpSpPr>
          <p:grpSpPr>
            <a:xfrm rot="0">
              <a:off x="0" y="0"/>
              <a:ext cx="1114931" cy="1114931"/>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97CC0"/>
              </a:solidFill>
            </p:spPr>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54524" y="389053"/>
              <a:ext cx="205884" cy="336825"/>
            </a:xfrm>
            <a:prstGeom prst="rect">
              <a:avLst/>
            </a:prstGeom>
          </p:spPr>
        </p:pic>
      </p:grpSp>
      <p:sp>
        <p:nvSpPr>
          <p:cNvPr name="AutoShape 9" id="9"/>
          <p:cNvSpPr/>
          <p:nvPr/>
        </p:nvSpPr>
        <p:spPr>
          <a:xfrm rot="0">
            <a:off x="1091767" y="7756207"/>
            <a:ext cx="8547533" cy="0"/>
          </a:xfrm>
          <a:prstGeom prst="line">
            <a:avLst/>
          </a:prstGeom>
          <a:ln cap="rnd" w="28575">
            <a:solidFill>
              <a:srgbClr val="FFFFFF"/>
            </a:solidFill>
            <a:prstDash val="sysDot"/>
            <a:headEnd type="none" len="sm" w="sm"/>
            <a:tailEnd type="none" len="sm" w="sm"/>
          </a:ln>
        </p:spPr>
      </p:sp>
      <p:sp>
        <p:nvSpPr>
          <p:cNvPr name="TextBox 10" id="10"/>
          <p:cNvSpPr txBox="true"/>
          <p:nvPr/>
        </p:nvSpPr>
        <p:spPr>
          <a:xfrm rot="0">
            <a:off x="1028700" y="8227695"/>
            <a:ext cx="7132129" cy="1030605"/>
          </a:xfrm>
          <a:prstGeom prst="rect">
            <a:avLst/>
          </a:prstGeom>
        </p:spPr>
        <p:txBody>
          <a:bodyPr anchor="t" rtlCol="false" tIns="0" lIns="0" bIns="0" rIns="0">
            <a:spAutoFit/>
          </a:bodyPr>
          <a:lstStyle/>
          <a:p>
            <a:pPr>
              <a:lnSpc>
                <a:spcPts val="2730"/>
              </a:lnSpc>
            </a:pPr>
            <a:r>
              <a:rPr lang="en-US" sz="2100">
                <a:solidFill>
                  <a:srgbClr val="FFFFFF"/>
                </a:solidFill>
                <a:latin typeface="Open Sauce"/>
              </a:rPr>
              <a:t>Note to teacher: </a:t>
            </a:r>
          </a:p>
          <a:p>
            <a:pPr>
              <a:lnSpc>
                <a:spcPts val="2730"/>
              </a:lnSpc>
            </a:pPr>
            <a:r>
              <a:rPr lang="en-US" sz="2100">
                <a:solidFill>
                  <a:srgbClr val="FFFFFF"/>
                </a:solidFill>
                <a:latin typeface="Open Sauce"/>
              </a:rPr>
              <a:t>Call students at random to answer one question. </a:t>
            </a:r>
          </a:p>
          <a:p>
            <a:pPr>
              <a:lnSpc>
                <a:spcPts val="2730"/>
              </a:lnSpc>
            </a:pPr>
            <a:r>
              <a:rPr lang="en-US" sz="2100">
                <a:solidFill>
                  <a:srgbClr val="FFFFFF"/>
                </a:solidFill>
                <a:latin typeface="Open Sauce"/>
              </a:rPr>
              <a:t>Give them at least one minute to share their insights.</a:t>
            </a:r>
          </a:p>
        </p:txBody>
      </p:sp>
      <p:sp>
        <p:nvSpPr>
          <p:cNvPr name="TextBox 11" id="11"/>
          <p:cNvSpPr txBox="true"/>
          <p:nvPr/>
        </p:nvSpPr>
        <p:spPr>
          <a:xfrm rot="0">
            <a:off x="1028700" y="761281"/>
            <a:ext cx="10970362" cy="2116973"/>
          </a:xfrm>
          <a:prstGeom prst="rect">
            <a:avLst/>
          </a:prstGeom>
        </p:spPr>
        <p:txBody>
          <a:bodyPr anchor="t" rtlCol="false" tIns="0" lIns="0" bIns="0" rIns="0">
            <a:spAutoFit/>
          </a:bodyPr>
          <a:lstStyle/>
          <a:p>
            <a:pPr>
              <a:lnSpc>
                <a:spcPts val="5581"/>
              </a:lnSpc>
            </a:pPr>
            <a:r>
              <a:rPr lang="en-US" sz="4651">
                <a:solidFill>
                  <a:srgbClr val="FFFFFF"/>
                </a:solidFill>
                <a:latin typeface="Montserrat Extra-Bold"/>
              </a:rPr>
              <a:t>Too</a:t>
            </a:r>
            <a:r>
              <a:rPr lang="en-US" sz="4651">
                <a:solidFill>
                  <a:srgbClr val="FFFFFF"/>
                </a:solidFill>
                <a:latin typeface="Montserrat Extra-Bold"/>
              </a:rPr>
              <a:t>ls yang Dipakai untuk Belajar JavaScript</a:t>
            </a:r>
          </a:p>
          <a:p>
            <a:pPr>
              <a:lnSpc>
                <a:spcPts val="5581"/>
              </a:lnSpc>
            </a:pPr>
          </a:p>
        </p:txBody>
      </p:sp>
      <p:sp>
        <p:nvSpPr>
          <p:cNvPr name="TextBox 12" id="12"/>
          <p:cNvSpPr txBox="true"/>
          <p:nvPr/>
        </p:nvSpPr>
        <p:spPr>
          <a:xfrm rot="0">
            <a:off x="1841687" y="2665786"/>
            <a:ext cx="7703013" cy="1374140"/>
          </a:xfrm>
          <a:prstGeom prst="rect">
            <a:avLst/>
          </a:prstGeom>
        </p:spPr>
        <p:txBody>
          <a:bodyPr anchor="t" rtlCol="false" tIns="0" lIns="0" bIns="0" rIns="0">
            <a:spAutoFit/>
          </a:bodyPr>
          <a:lstStyle/>
          <a:p>
            <a:pPr>
              <a:lnSpc>
                <a:spcPts val="3639"/>
              </a:lnSpc>
            </a:pPr>
            <a:r>
              <a:rPr lang="en-US" sz="2799">
                <a:solidFill>
                  <a:srgbClr val="FFFFFF"/>
                </a:solidFill>
                <a:latin typeface="Open Sauce"/>
              </a:rPr>
              <a:t>Web Browser (Google Chrome, Firefox, Opera, dll)</a:t>
            </a:r>
          </a:p>
          <a:p>
            <a:pPr>
              <a:lnSpc>
                <a:spcPts val="3640"/>
              </a:lnSpc>
            </a:pPr>
          </a:p>
        </p:txBody>
      </p:sp>
      <p:sp>
        <p:nvSpPr>
          <p:cNvPr name="TextBox 13" id="13"/>
          <p:cNvSpPr txBox="true"/>
          <p:nvPr/>
        </p:nvSpPr>
        <p:spPr>
          <a:xfrm rot="0">
            <a:off x="1841687" y="5791366"/>
            <a:ext cx="8610600" cy="1010962"/>
          </a:xfrm>
          <a:prstGeom prst="rect">
            <a:avLst/>
          </a:prstGeom>
        </p:spPr>
        <p:txBody>
          <a:bodyPr anchor="t" rtlCol="false" tIns="0" lIns="0" bIns="0" rIns="0">
            <a:spAutoFit/>
          </a:bodyPr>
          <a:lstStyle/>
          <a:p>
            <a:pPr>
              <a:lnSpc>
                <a:spcPts val="4068"/>
              </a:lnSpc>
            </a:pPr>
            <a:r>
              <a:rPr lang="en-US" sz="3129">
                <a:solidFill>
                  <a:srgbClr val="FFFFFF"/>
                </a:solidFill>
                <a:latin typeface="Open Sauce"/>
              </a:rPr>
              <a:t>N</a:t>
            </a:r>
            <a:r>
              <a:rPr lang="en-US" sz="3129">
                <a:solidFill>
                  <a:srgbClr val="FFFFFF"/>
                </a:solidFill>
                <a:latin typeface="Open Sauce"/>
              </a:rPr>
              <a:t>ode js</a:t>
            </a:r>
            <a:r>
              <a:rPr lang="en-US" sz="3129">
                <a:solidFill>
                  <a:srgbClr val="FFFFFF"/>
                </a:solidFill>
                <a:latin typeface="Open Sauce"/>
              </a:rPr>
              <a:t> </a:t>
            </a:r>
          </a:p>
          <a:p>
            <a:pPr>
              <a:lnSpc>
                <a:spcPts val="4068"/>
              </a:lnSpc>
            </a:pPr>
          </a:p>
        </p:txBody>
      </p:sp>
      <p:sp>
        <p:nvSpPr>
          <p:cNvPr name="TextBox 14" id="14"/>
          <p:cNvSpPr txBox="true"/>
          <p:nvPr/>
        </p:nvSpPr>
        <p:spPr>
          <a:xfrm rot="0">
            <a:off x="1841687" y="4362463"/>
            <a:ext cx="8547533" cy="1003767"/>
          </a:xfrm>
          <a:prstGeom prst="rect">
            <a:avLst/>
          </a:prstGeom>
        </p:spPr>
        <p:txBody>
          <a:bodyPr anchor="t" rtlCol="false" tIns="0" lIns="0" bIns="0" rIns="0">
            <a:spAutoFit/>
          </a:bodyPr>
          <a:lstStyle/>
          <a:p>
            <a:pPr>
              <a:lnSpc>
                <a:spcPts val="4039"/>
              </a:lnSpc>
            </a:pPr>
            <a:r>
              <a:rPr lang="en-US" sz="3106">
                <a:solidFill>
                  <a:srgbClr val="FFFFFF"/>
                </a:solidFill>
                <a:latin typeface="Open Sauce"/>
              </a:rPr>
              <a:t>T</a:t>
            </a:r>
            <a:r>
              <a:rPr lang="en-US" sz="3106">
                <a:solidFill>
                  <a:srgbClr val="FFFFFF"/>
                </a:solidFill>
                <a:latin typeface="Open Sauce"/>
              </a:rPr>
              <a:t>eks Editor (rekomendasi: VS Code)</a:t>
            </a:r>
          </a:p>
          <a:p>
            <a:pPr>
              <a:lnSpc>
                <a:spcPts val="4039"/>
              </a:lnSpc>
            </a:pPr>
          </a:p>
        </p:txBody>
      </p:sp>
      <p:grpSp>
        <p:nvGrpSpPr>
          <p:cNvPr name="Group 15" id="15"/>
          <p:cNvGrpSpPr/>
          <p:nvPr/>
        </p:nvGrpSpPr>
        <p:grpSpPr>
          <a:xfrm rot="0">
            <a:off x="1028700" y="2878254"/>
            <a:ext cx="445459" cy="445459"/>
            <a:chOff x="0" y="0"/>
            <a:chExt cx="593946" cy="593946"/>
          </a:xfrm>
        </p:grpSpPr>
        <p:grpSp>
          <p:nvGrpSpPr>
            <p:cNvPr name="Group 16" id="16"/>
            <p:cNvGrpSpPr/>
            <p:nvPr/>
          </p:nvGrpSpPr>
          <p:grpSpPr>
            <a:xfrm rot="0">
              <a:off x="0" y="0"/>
              <a:ext cx="593946" cy="593946"/>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TextBox 18" id="18"/>
            <p:cNvSpPr txBox="true"/>
            <p:nvPr/>
          </p:nvSpPr>
          <p:spPr>
            <a:xfrm rot="0">
              <a:off x="136130" y="98894"/>
              <a:ext cx="321685" cy="386633"/>
            </a:xfrm>
            <a:prstGeom prst="rect">
              <a:avLst/>
            </a:prstGeom>
          </p:spPr>
          <p:txBody>
            <a:bodyPr anchor="t" rtlCol="false" tIns="0" lIns="0" bIns="0" rIns="0">
              <a:spAutoFit/>
            </a:bodyPr>
            <a:lstStyle/>
            <a:p>
              <a:pPr algn="ctr">
                <a:lnSpc>
                  <a:spcPts val="2227"/>
                </a:lnSpc>
              </a:pPr>
              <a:r>
                <a:rPr lang="en-US" sz="1855">
                  <a:solidFill>
                    <a:srgbClr val="3E41AC"/>
                  </a:solidFill>
                  <a:latin typeface="Montserrat Extra-Bold"/>
                </a:rPr>
                <a:t>1</a:t>
              </a:r>
            </a:p>
          </p:txBody>
        </p:sp>
      </p:grpSp>
      <p:grpSp>
        <p:nvGrpSpPr>
          <p:cNvPr name="Group 19" id="19"/>
          <p:cNvGrpSpPr/>
          <p:nvPr/>
        </p:nvGrpSpPr>
        <p:grpSpPr>
          <a:xfrm rot="0">
            <a:off x="1028700" y="4433175"/>
            <a:ext cx="445459" cy="445459"/>
            <a:chOff x="0" y="0"/>
            <a:chExt cx="593946" cy="593946"/>
          </a:xfrm>
        </p:grpSpPr>
        <p:grpSp>
          <p:nvGrpSpPr>
            <p:cNvPr name="Group 20" id="20"/>
            <p:cNvGrpSpPr/>
            <p:nvPr/>
          </p:nvGrpSpPr>
          <p:grpSpPr>
            <a:xfrm rot="0">
              <a:off x="0" y="0"/>
              <a:ext cx="593946" cy="593946"/>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TextBox 22" id="22"/>
            <p:cNvSpPr txBox="true"/>
            <p:nvPr/>
          </p:nvSpPr>
          <p:spPr>
            <a:xfrm rot="0">
              <a:off x="136130" y="98894"/>
              <a:ext cx="321685" cy="386633"/>
            </a:xfrm>
            <a:prstGeom prst="rect">
              <a:avLst/>
            </a:prstGeom>
          </p:spPr>
          <p:txBody>
            <a:bodyPr anchor="t" rtlCol="false" tIns="0" lIns="0" bIns="0" rIns="0">
              <a:spAutoFit/>
            </a:bodyPr>
            <a:lstStyle/>
            <a:p>
              <a:pPr algn="ctr">
                <a:lnSpc>
                  <a:spcPts val="2227"/>
                </a:lnSpc>
              </a:pPr>
              <a:r>
                <a:rPr lang="en-US" sz="1855">
                  <a:solidFill>
                    <a:srgbClr val="3E41AC"/>
                  </a:solidFill>
                  <a:latin typeface="Montserrat Extra-Bold"/>
                </a:rPr>
                <a:t>2</a:t>
              </a:r>
            </a:p>
          </p:txBody>
        </p:sp>
      </p:grpSp>
      <p:grpSp>
        <p:nvGrpSpPr>
          <p:cNvPr name="Group 23" id="23"/>
          <p:cNvGrpSpPr/>
          <p:nvPr/>
        </p:nvGrpSpPr>
        <p:grpSpPr>
          <a:xfrm rot="0">
            <a:off x="1028700" y="5819941"/>
            <a:ext cx="445459" cy="445459"/>
            <a:chOff x="0" y="0"/>
            <a:chExt cx="593946" cy="593946"/>
          </a:xfrm>
        </p:grpSpPr>
        <p:grpSp>
          <p:nvGrpSpPr>
            <p:cNvPr name="Group 24" id="24"/>
            <p:cNvGrpSpPr/>
            <p:nvPr/>
          </p:nvGrpSpPr>
          <p:grpSpPr>
            <a:xfrm rot="0">
              <a:off x="0" y="0"/>
              <a:ext cx="593946" cy="593946"/>
              <a:chOff x="0" y="0"/>
              <a:chExt cx="6350000" cy="6350000"/>
            </a:xfrm>
          </p:grpSpPr>
          <p:sp>
            <p:nvSpPr>
              <p:cNvPr name="Freeform 25" id="2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TextBox 26" id="26"/>
            <p:cNvSpPr txBox="true"/>
            <p:nvPr/>
          </p:nvSpPr>
          <p:spPr>
            <a:xfrm rot="0">
              <a:off x="136130" y="98894"/>
              <a:ext cx="321685" cy="386633"/>
            </a:xfrm>
            <a:prstGeom prst="rect">
              <a:avLst/>
            </a:prstGeom>
          </p:spPr>
          <p:txBody>
            <a:bodyPr anchor="t" rtlCol="false" tIns="0" lIns="0" bIns="0" rIns="0">
              <a:spAutoFit/>
            </a:bodyPr>
            <a:lstStyle/>
            <a:p>
              <a:pPr algn="ctr">
                <a:lnSpc>
                  <a:spcPts val="2227"/>
                </a:lnSpc>
              </a:pPr>
              <a:r>
                <a:rPr lang="en-US" sz="1855">
                  <a:solidFill>
                    <a:srgbClr val="3E41AC"/>
                  </a:solidFill>
                  <a:latin typeface="Montserrat Extra-Bold"/>
                </a:rPr>
                <a:t>3</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9144000" y="7021833"/>
            <a:ext cx="8115300" cy="1392047"/>
            <a:chOff x="0" y="0"/>
            <a:chExt cx="10820400" cy="1856063"/>
          </a:xfrm>
        </p:grpSpPr>
        <p:pic>
          <p:nvPicPr>
            <p:cNvPr name="Picture 3" id="3"/>
            <p:cNvPicPr>
              <a:picLocks noChangeAspect="true"/>
            </p:cNvPicPr>
            <p:nvPr/>
          </p:nvPicPr>
          <p:blipFill>
            <a:blip r:embed="rId2">
              <a:alphaModFix amt="30000"/>
            </a:blip>
            <a:srcRect l="0" t="0" r="45731" b="0"/>
            <a:stretch>
              <a:fillRect/>
            </a:stretch>
          </p:blipFill>
          <p:spPr>
            <a:xfrm flipH="false" flipV="false" rot="0">
              <a:off x="0" y="0"/>
              <a:ext cx="5100065" cy="1856063"/>
            </a:xfrm>
            <a:prstGeom prst="rect">
              <a:avLst/>
            </a:prstGeom>
          </p:spPr>
        </p:pic>
        <p:pic>
          <p:nvPicPr>
            <p:cNvPr name="Picture 4" id="4"/>
            <p:cNvPicPr>
              <a:picLocks noChangeAspect="true"/>
            </p:cNvPicPr>
            <p:nvPr/>
          </p:nvPicPr>
          <p:blipFill>
            <a:blip r:embed="rId2">
              <a:alphaModFix amt="69000"/>
            </a:blip>
            <a:srcRect l="84651" t="0" r="0" b="0"/>
            <a:stretch>
              <a:fillRect/>
            </a:stretch>
          </p:blipFill>
          <p:spPr>
            <a:xfrm flipH="false" flipV="false" rot="0">
              <a:off x="9377970" y="0"/>
              <a:ext cx="1442430" cy="1856063"/>
            </a:xfrm>
            <a:prstGeom prst="rect">
              <a:avLst/>
            </a:prstGeom>
          </p:spPr>
        </p:pic>
      </p:grpSp>
      <p:pic>
        <p:nvPicPr>
          <p:cNvPr name="Picture 5" id="5"/>
          <p:cNvPicPr>
            <a:picLocks noChangeAspect="true"/>
          </p:cNvPicPr>
          <p:nvPr/>
        </p:nvPicPr>
        <p:blipFill>
          <a:blip r:embed="rId3"/>
          <a:srcRect l="0" t="0" r="0" b="0"/>
          <a:stretch>
            <a:fillRect/>
          </a:stretch>
        </p:blipFill>
        <p:spPr>
          <a:xfrm flipH="false" flipV="false" rot="0">
            <a:off x="8077041" y="1028700"/>
            <a:ext cx="9182259" cy="8229600"/>
          </a:xfrm>
          <a:prstGeom prst="rect">
            <a:avLst/>
          </a:prstGeom>
        </p:spPr>
      </p:pic>
      <p:grpSp>
        <p:nvGrpSpPr>
          <p:cNvPr name="Group 6" id="6"/>
          <p:cNvGrpSpPr/>
          <p:nvPr/>
        </p:nvGrpSpPr>
        <p:grpSpPr>
          <a:xfrm rot="0">
            <a:off x="5478487" y="6741516"/>
            <a:ext cx="836198" cy="836198"/>
            <a:chOff x="0" y="0"/>
            <a:chExt cx="1114931" cy="1114931"/>
          </a:xfrm>
        </p:grpSpPr>
        <p:grpSp>
          <p:nvGrpSpPr>
            <p:cNvPr name="Group 7" id="7"/>
            <p:cNvGrpSpPr/>
            <p:nvPr/>
          </p:nvGrpSpPr>
          <p:grpSpPr>
            <a:xfrm rot="0">
              <a:off x="0" y="0"/>
              <a:ext cx="1114931" cy="1114931"/>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97CC0"/>
              </a:solidFill>
            </p:spPr>
          </p:sp>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54524" y="389053"/>
              <a:ext cx="205884" cy="336825"/>
            </a:xfrm>
            <a:prstGeom prst="rect">
              <a:avLst/>
            </a:prstGeom>
          </p:spPr>
        </p:pic>
      </p:grpSp>
      <p:sp>
        <p:nvSpPr>
          <p:cNvPr name="TextBox 10" id="10"/>
          <p:cNvSpPr txBox="true"/>
          <p:nvPr/>
        </p:nvSpPr>
        <p:spPr>
          <a:xfrm rot="0">
            <a:off x="1028700" y="3367395"/>
            <a:ext cx="5944698" cy="2714625"/>
          </a:xfrm>
          <a:prstGeom prst="rect">
            <a:avLst/>
          </a:prstGeom>
        </p:spPr>
        <p:txBody>
          <a:bodyPr anchor="t" rtlCol="false" tIns="0" lIns="0" bIns="0" rIns="0">
            <a:spAutoFit/>
          </a:bodyPr>
          <a:lstStyle/>
          <a:p>
            <a:pPr>
              <a:lnSpc>
                <a:spcPts val="7199"/>
              </a:lnSpc>
            </a:pPr>
            <a:r>
              <a:rPr lang="en-US" sz="5999">
                <a:solidFill>
                  <a:srgbClr val="587BD4"/>
                </a:solidFill>
                <a:latin typeface="Montserrat Extra-Bold"/>
              </a:rPr>
              <a:t>Ca</a:t>
            </a:r>
            <a:r>
              <a:rPr lang="en-US" sz="5999">
                <a:solidFill>
                  <a:srgbClr val="587BD4"/>
                </a:solidFill>
                <a:latin typeface="Montserrat Extra-Bold"/>
              </a:rPr>
              <a:t>ra Kerja Javascript</a:t>
            </a:r>
          </a:p>
          <a:p>
            <a:pPr>
              <a:lnSpc>
                <a:spcPts val="7200"/>
              </a:lnSpc>
            </a:pPr>
          </a:p>
        </p:txBody>
      </p:sp>
      <p:sp>
        <p:nvSpPr>
          <p:cNvPr name="TextBox 11" id="11"/>
          <p:cNvSpPr txBox="true"/>
          <p:nvPr/>
        </p:nvSpPr>
        <p:spPr>
          <a:xfrm rot="0">
            <a:off x="9716920" y="7611418"/>
            <a:ext cx="1992005" cy="405130"/>
          </a:xfrm>
          <a:prstGeom prst="rect">
            <a:avLst/>
          </a:prstGeom>
        </p:spPr>
        <p:txBody>
          <a:bodyPr anchor="t" rtlCol="false" tIns="0" lIns="0" bIns="0" rIns="0">
            <a:spAutoFit/>
          </a:bodyPr>
          <a:lstStyle/>
          <a:p>
            <a:pPr algn="ctr">
              <a:lnSpc>
                <a:spcPts val="3380"/>
              </a:lnSpc>
            </a:pPr>
            <a:r>
              <a:rPr lang="en-US" sz="2600">
                <a:solidFill>
                  <a:srgbClr val="191919"/>
                </a:solidFill>
                <a:latin typeface="Open Sauce Bold"/>
              </a:rPr>
              <a:t>Your age</a:t>
            </a:r>
          </a:p>
        </p:txBody>
      </p:sp>
      <p:sp>
        <p:nvSpPr>
          <p:cNvPr name="TextBox 12" id="12"/>
          <p:cNvSpPr txBox="true"/>
          <p:nvPr/>
        </p:nvSpPr>
        <p:spPr>
          <a:xfrm rot="0">
            <a:off x="8720917" y="2540286"/>
            <a:ext cx="1992005" cy="405130"/>
          </a:xfrm>
          <a:prstGeom prst="rect">
            <a:avLst/>
          </a:prstGeom>
        </p:spPr>
        <p:txBody>
          <a:bodyPr anchor="t" rtlCol="false" tIns="0" lIns="0" bIns="0" rIns="0">
            <a:spAutoFit/>
          </a:bodyPr>
          <a:lstStyle/>
          <a:p>
            <a:pPr algn="ctr">
              <a:lnSpc>
                <a:spcPts val="3380"/>
              </a:lnSpc>
            </a:pPr>
            <a:r>
              <a:rPr lang="en-US" sz="2600">
                <a:solidFill>
                  <a:srgbClr val="191919"/>
                </a:solidFill>
                <a:latin typeface="Open Sauce Bold"/>
              </a:rPr>
              <a:t>Your name</a:t>
            </a:r>
          </a:p>
        </p:txBody>
      </p:sp>
      <p:sp>
        <p:nvSpPr>
          <p:cNvPr name="TextBox 13" id="13"/>
          <p:cNvSpPr txBox="true"/>
          <p:nvPr/>
        </p:nvSpPr>
        <p:spPr>
          <a:xfrm rot="0">
            <a:off x="14672754" y="5248265"/>
            <a:ext cx="1992005" cy="833755"/>
          </a:xfrm>
          <a:prstGeom prst="rect">
            <a:avLst/>
          </a:prstGeom>
        </p:spPr>
        <p:txBody>
          <a:bodyPr anchor="t" rtlCol="false" tIns="0" lIns="0" bIns="0" rIns="0">
            <a:spAutoFit/>
          </a:bodyPr>
          <a:lstStyle/>
          <a:p>
            <a:pPr algn="ctr">
              <a:lnSpc>
                <a:spcPts val="3380"/>
              </a:lnSpc>
            </a:pPr>
            <a:r>
              <a:rPr lang="en-US" sz="2600">
                <a:solidFill>
                  <a:srgbClr val="191919"/>
                </a:solidFill>
                <a:latin typeface="Open Sauce Bold"/>
              </a:rPr>
              <a:t>Your three statements</a:t>
            </a:r>
          </a:p>
        </p:txBody>
      </p:sp>
      <p:sp>
        <p:nvSpPr>
          <p:cNvPr name="AutoShape 14" id="14"/>
          <p:cNvSpPr/>
          <p:nvPr/>
        </p:nvSpPr>
        <p:spPr>
          <a:xfrm rot="0">
            <a:off x="1028700" y="5970895"/>
            <a:ext cx="5285985" cy="0"/>
          </a:xfrm>
          <a:prstGeom prst="line">
            <a:avLst/>
          </a:prstGeom>
          <a:ln cap="rnd" w="28575">
            <a:solidFill>
              <a:srgbClr val="191919"/>
            </a:solidFill>
            <a:prstDash val="sysDot"/>
            <a:headEnd type="none" len="sm" w="sm"/>
            <a:tailEnd type="none" len="sm" w="sm"/>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E41AC"/>
        </a:solidFill>
      </p:bgPr>
    </p:bg>
    <p:spTree>
      <p:nvGrpSpPr>
        <p:cNvPr id="1" name=""/>
        <p:cNvGrpSpPr/>
        <p:nvPr/>
      </p:nvGrpSpPr>
      <p:grpSpPr>
        <a:xfrm>
          <a:off x="0" y="0"/>
          <a:ext cx="0" cy="0"/>
          <a:chOff x="0" y="0"/>
          <a:chExt cx="0" cy="0"/>
        </a:xfrm>
      </p:grpSpPr>
      <p:grpSp>
        <p:nvGrpSpPr>
          <p:cNvPr name="Group 2" id="2"/>
          <p:cNvGrpSpPr/>
          <p:nvPr/>
        </p:nvGrpSpPr>
        <p:grpSpPr>
          <a:xfrm rot="0">
            <a:off x="8740035" y="8422102"/>
            <a:ext cx="836198" cy="836198"/>
            <a:chOff x="0" y="0"/>
            <a:chExt cx="1114931" cy="1114931"/>
          </a:xfrm>
        </p:grpSpPr>
        <p:grpSp>
          <p:nvGrpSpPr>
            <p:cNvPr name="Group 3" id="3"/>
            <p:cNvGrpSpPr/>
            <p:nvPr/>
          </p:nvGrpSpPr>
          <p:grpSpPr>
            <a:xfrm rot="0">
              <a:off x="0" y="0"/>
              <a:ext cx="1114931" cy="1114931"/>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97CC0"/>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54524" y="389053"/>
              <a:ext cx="205884" cy="336825"/>
            </a:xfrm>
            <a:prstGeom prst="rect">
              <a:avLst/>
            </a:prstGeom>
          </p:spPr>
        </p:pic>
      </p:grpSp>
      <p:sp>
        <p:nvSpPr>
          <p:cNvPr name="AutoShape 6" id="6"/>
          <p:cNvSpPr/>
          <p:nvPr/>
        </p:nvSpPr>
        <p:spPr>
          <a:xfrm rot="0">
            <a:off x="1091767" y="7756207"/>
            <a:ext cx="8547533" cy="0"/>
          </a:xfrm>
          <a:prstGeom prst="line">
            <a:avLst/>
          </a:prstGeom>
          <a:ln cap="rnd" w="28575">
            <a:solidFill>
              <a:srgbClr val="FFFFFF"/>
            </a:solidFill>
            <a:prstDash val="sysDot"/>
            <a:headEnd type="none" len="sm" w="sm"/>
            <a:tailEnd type="none" len="sm" w="sm"/>
          </a:ln>
        </p:spPr>
      </p:sp>
      <p:sp>
        <p:nvSpPr>
          <p:cNvPr name="TextBox 7" id="7"/>
          <p:cNvSpPr txBox="true"/>
          <p:nvPr/>
        </p:nvSpPr>
        <p:spPr>
          <a:xfrm rot="0">
            <a:off x="1028700" y="636949"/>
            <a:ext cx="13904495" cy="783502"/>
          </a:xfrm>
          <a:prstGeom prst="rect">
            <a:avLst/>
          </a:prstGeom>
        </p:spPr>
        <p:txBody>
          <a:bodyPr anchor="t" rtlCol="false" tIns="0" lIns="0" bIns="0" rIns="0">
            <a:spAutoFit/>
          </a:bodyPr>
          <a:lstStyle/>
          <a:p>
            <a:pPr>
              <a:lnSpc>
                <a:spcPts val="6169"/>
              </a:lnSpc>
            </a:pPr>
            <a:r>
              <a:rPr lang="en-US" sz="5141">
                <a:solidFill>
                  <a:srgbClr val="FFFFFF"/>
                </a:solidFill>
                <a:latin typeface="Montserrat Extra-Bold"/>
              </a:rPr>
              <a:t>Cara Kerja Javascript</a:t>
            </a:r>
          </a:p>
        </p:txBody>
      </p:sp>
      <p:sp>
        <p:nvSpPr>
          <p:cNvPr name="TextBox 8" id="8"/>
          <p:cNvSpPr txBox="true"/>
          <p:nvPr/>
        </p:nvSpPr>
        <p:spPr>
          <a:xfrm rot="0">
            <a:off x="1130798" y="2950043"/>
            <a:ext cx="241264" cy="292356"/>
          </a:xfrm>
          <a:prstGeom prst="rect">
            <a:avLst/>
          </a:prstGeom>
        </p:spPr>
        <p:txBody>
          <a:bodyPr anchor="t" rtlCol="false" tIns="0" lIns="0" bIns="0" rIns="0">
            <a:spAutoFit/>
          </a:bodyPr>
          <a:lstStyle/>
          <a:p>
            <a:pPr algn="ctr">
              <a:lnSpc>
                <a:spcPts val="2227"/>
              </a:lnSpc>
            </a:pPr>
            <a:r>
              <a:rPr lang="en-US" sz="1855">
                <a:solidFill>
                  <a:srgbClr val="3E41AC"/>
                </a:solidFill>
                <a:latin typeface="Montserrat Extra-Bold"/>
              </a:rPr>
              <a:t>1</a:t>
            </a:r>
          </a:p>
        </p:txBody>
      </p:sp>
      <p:sp>
        <p:nvSpPr>
          <p:cNvPr name="TextBox 9" id="9"/>
          <p:cNvSpPr txBox="true"/>
          <p:nvPr/>
        </p:nvSpPr>
        <p:spPr>
          <a:xfrm rot="0">
            <a:off x="553153" y="2262183"/>
            <a:ext cx="17209961" cy="6779044"/>
          </a:xfrm>
          <a:prstGeom prst="rect">
            <a:avLst/>
          </a:prstGeom>
        </p:spPr>
        <p:txBody>
          <a:bodyPr anchor="t" rtlCol="false" tIns="0" lIns="0" bIns="0" rIns="0">
            <a:spAutoFit/>
          </a:bodyPr>
          <a:lstStyle/>
          <a:p>
            <a:pPr algn="just">
              <a:lnSpc>
                <a:spcPts val="4876"/>
              </a:lnSpc>
            </a:pPr>
            <a:r>
              <a:rPr lang="en-US" sz="3483">
                <a:solidFill>
                  <a:srgbClr val="FFFFFF"/>
                </a:solidFill>
                <a:latin typeface="Open Sans"/>
              </a:rPr>
              <a:t>Cara Kerja Javascript di website</a:t>
            </a:r>
            <a:r>
              <a:rPr lang="en-US" sz="3483">
                <a:solidFill>
                  <a:srgbClr val="FFFFFF"/>
                </a:solidFill>
                <a:latin typeface="Open Sans"/>
              </a:rPr>
              <a:t> Bahasa pemrograman Javascript biasanya di-embeded ke halaman website secara langsung atau diarahkan dengan file Javascript yang terpisah. Bahasa pemrograman Javascript ialah bahasa dari sisi klien yang mempunyai arti bahwa script di download di perangkat yang dimiliki oleh pengunjung situs Anda yang kemudian akan diproses disana.</a:t>
            </a:r>
          </a:p>
          <a:p>
            <a:pPr algn="just">
              <a:lnSpc>
                <a:spcPts val="4876"/>
              </a:lnSpc>
            </a:pPr>
          </a:p>
          <a:p>
            <a:pPr algn="just">
              <a:lnSpc>
                <a:spcPts val="4876"/>
              </a:lnSpc>
            </a:pPr>
            <a:r>
              <a:rPr lang="en-US" sz="3483">
                <a:solidFill>
                  <a:srgbClr val="FFFFFF"/>
                </a:solidFill>
                <a:latin typeface="Open Sans"/>
              </a:rPr>
              <a:t>Segala proses yang dilakukan Javascript dijalankan oleh pengunjung web (client). Pengunjung web mengirim permintaan (request) yang kemudian request tersebut akan diproses di server. Dengan melalui peramban web, hasilnya akan dikirimkan ke pengunjung web.</a:t>
            </a:r>
          </a:p>
          <a:p>
            <a:pPr algn="just">
              <a:lnSpc>
                <a:spcPts val="4876"/>
              </a:lnSpc>
            </a:pP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3E41AC"/>
        </a:solidFill>
      </p:bgPr>
    </p:bg>
    <p:spTree>
      <p:nvGrpSpPr>
        <p:cNvPr id="1" name=""/>
        <p:cNvGrpSpPr/>
        <p:nvPr/>
      </p:nvGrpSpPr>
      <p:grpSpPr>
        <a:xfrm>
          <a:off x="0" y="0"/>
          <a:ext cx="0" cy="0"/>
          <a:chOff x="0" y="0"/>
          <a:chExt cx="0" cy="0"/>
        </a:xfrm>
      </p:grpSpPr>
      <p:sp>
        <p:nvSpPr>
          <p:cNvPr name="TextBox 2" id="2"/>
          <p:cNvSpPr txBox="true"/>
          <p:nvPr/>
        </p:nvSpPr>
        <p:spPr>
          <a:xfrm rot="0">
            <a:off x="5227067" y="4539908"/>
            <a:ext cx="7833866" cy="1092884"/>
          </a:xfrm>
          <a:prstGeom prst="rect">
            <a:avLst/>
          </a:prstGeom>
        </p:spPr>
        <p:txBody>
          <a:bodyPr anchor="t" rtlCol="false" tIns="0" lIns="0" bIns="0" rIns="0">
            <a:spAutoFit/>
          </a:bodyPr>
          <a:lstStyle/>
          <a:p>
            <a:pPr algn="ctr">
              <a:lnSpc>
                <a:spcPts val="9062"/>
              </a:lnSpc>
            </a:pPr>
            <a:r>
              <a:rPr lang="en-US" sz="6473">
                <a:solidFill>
                  <a:srgbClr val="FFFFFF"/>
                </a:solidFill>
                <a:latin typeface="Muli Bold"/>
              </a:rPr>
              <a:t>Variabel Java Script</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587BD4"/>
        </a:solidFill>
      </p:bgPr>
    </p:bg>
    <p:spTree>
      <p:nvGrpSpPr>
        <p:cNvPr id="1" name=""/>
        <p:cNvGrpSpPr/>
        <p:nvPr/>
      </p:nvGrpSpPr>
      <p:grpSpPr>
        <a:xfrm>
          <a:off x="0" y="0"/>
          <a:ext cx="0" cy="0"/>
          <a:chOff x="0" y="0"/>
          <a:chExt cx="0" cy="0"/>
        </a:xfrm>
      </p:grpSpPr>
      <p:sp>
        <p:nvSpPr>
          <p:cNvPr name="TextBox 2" id="2"/>
          <p:cNvSpPr txBox="true"/>
          <p:nvPr/>
        </p:nvSpPr>
        <p:spPr>
          <a:xfrm rot="0">
            <a:off x="1028700" y="636949"/>
            <a:ext cx="13904495" cy="783502"/>
          </a:xfrm>
          <a:prstGeom prst="rect">
            <a:avLst/>
          </a:prstGeom>
        </p:spPr>
        <p:txBody>
          <a:bodyPr anchor="t" rtlCol="false" tIns="0" lIns="0" bIns="0" rIns="0">
            <a:spAutoFit/>
          </a:bodyPr>
          <a:lstStyle/>
          <a:p>
            <a:pPr>
              <a:lnSpc>
                <a:spcPts val="6169"/>
              </a:lnSpc>
            </a:pPr>
            <a:r>
              <a:rPr lang="en-US" sz="5141">
                <a:solidFill>
                  <a:srgbClr val="FFFFFF"/>
                </a:solidFill>
                <a:latin typeface="Montserrat Extra-Bold"/>
              </a:rPr>
              <a:t>Tipe Data</a:t>
            </a:r>
          </a:p>
        </p:txBody>
      </p:sp>
      <p:sp>
        <p:nvSpPr>
          <p:cNvPr name="TextBox 3" id="3"/>
          <p:cNvSpPr txBox="true"/>
          <p:nvPr/>
        </p:nvSpPr>
        <p:spPr>
          <a:xfrm rot="0">
            <a:off x="276577" y="2442657"/>
            <a:ext cx="17734847" cy="6159919"/>
          </a:xfrm>
          <a:prstGeom prst="rect">
            <a:avLst/>
          </a:prstGeom>
        </p:spPr>
        <p:txBody>
          <a:bodyPr anchor="t" rtlCol="false" tIns="0" lIns="0" bIns="0" rIns="0">
            <a:spAutoFit/>
          </a:bodyPr>
          <a:lstStyle/>
          <a:p>
            <a:pPr algn="just">
              <a:lnSpc>
                <a:spcPts val="4876"/>
              </a:lnSpc>
            </a:pPr>
            <a:r>
              <a:rPr lang="en-US" sz="3483">
                <a:solidFill>
                  <a:srgbClr val="FFFFFF"/>
                </a:solidFill>
                <a:latin typeface="Open Sans"/>
              </a:rPr>
              <a:t>Tidak seperti bahasa pemrograman lainnya, JavaScript tidak memiliki tipe data secara explisit. Hal ini dapat dilihat dari beberapa contoh variabel diatas. Anda mendeklarasikan variabel tapi tidak menentukan tipenya. Meskipun JavaScript tidak memiliki tipe data secara explisit. JavaScript mempunyai tipe data implisit. Terdapat empat macam tipe data implisit yang dimiliki oleh JavaScript yaitu :  </a:t>
            </a:r>
          </a:p>
          <a:p>
            <a:pPr algn="just">
              <a:lnSpc>
                <a:spcPts val="4876"/>
              </a:lnSpc>
            </a:pPr>
          </a:p>
          <a:p>
            <a:pPr algn="just">
              <a:lnSpc>
                <a:spcPts val="4876"/>
              </a:lnSpc>
            </a:pPr>
            <a:r>
              <a:rPr lang="en-US" sz="3483">
                <a:solidFill>
                  <a:srgbClr val="FFFFFF"/>
                </a:solidFill>
                <a:latin typeface="Open Sans"/>
              </a:rPr>
              <a:t>• Numerik, seperti : 0222532531, 1000, 45, 3.146789 dsb </a:t>
            </a:r>
          </a:p>
          <a:p>
            <a:pPr algn="just">
              <a:lnSpc>
                <a:spcPts val="4876"/>
              </a:lnSpc>
            </a:pPr>
            <a:r>
              <a:rPr lang="en-US" sz="3483">
                <a:solidFill>
                  <a:srgbClr val="FFFFFF"/>
                </a:solidFill>
                <a:latin typeface="Open Sans"/>
              </a:rPr>
              <a:t>• String, seperti : “Hallo”, “April”, “Jl. Setiabudi No 17A”, “Cece Kirani” dsb </a:t>
            </a:r>
          </a:p>
          <a:p>
            <a:pPr algn="just">
              <a:lnSpc>
                <a:spcPts val="4876"/>
              </a:lnSpc>
            </a:pPr>
            <a:r>
              <a:rPr lang="en-US" sz="3483">
                <a:solidFill>
                  <a:srgbClr val="FFFFFF"/>
                </a:solidFill>
                <a:latin typeface="Open Sans"/>
              </a:rPr>
              <a:t>• Boolean, bernilai true atau false </a:t>
            </a:r>
          </a:p>
          <a:p>
            <a:pPr algn="just">
              <a:lnSpc>
                <a:spcPts val="4876"/>
              </a:lnSpc>
            </a:pPr>
            <a:r>
              <a:rPr lang="en-US" sz="3483">
                <a:solidFill>
                  <a:srgbClr val="FFFFFF"/>
                </a:solidFill>
                <a:latin typeface="Open Sans"/>
              </a:rPr>
              <a:t>• Null, variabel yang tidak diinisilisasi</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32ACB4"/>
        </a:solidFill>
      </p:bgPr>
    </p:bg>
    <p:spTree>
      <p:nvGrpSpPr>
        <p:cNvPr id="1" name=""/>
        <p:cNvGrpSpPr/>
        <p:nvPr/>
      </p:nvGrpSpPr>
      <p:grpSpPr>
        <a:xfrm>
          <a:off x="0" y="0"/>
          <a:ext cx="0" cy="0"/>
          <a:chOff x="0" y="0"/>
          <a:chExt cx="0" cy="0"/>
        </a:xfrm>
      </p:grpSpPr>
      <p:sp>
        <p:nvSpPr>
          <p:cNvPr name="TextBox 2" id="2"/>
          <p:cNvSpPr txBox="true"/>
          <p:nvPr/>
        </p:nvSpPr>
        <p:spPr>
          <a:xfrm rot="0">
            <a:off x="1028700" y="636949"/>
            <a:ext cx="13904495" cy="783502"/>
          </a:xfrm>
          <a:prstGeom prst="rect">
            <a:avLst/>
          </a:prstGeom>
        </p:spPr>
        <p:txBody>
          <a:bodyPr anchor="t" rtlCol="false" tIns="0" lIns="0" bIns="0" rIns="0">
            <a:spAutoFit/>
          </a:bodyPr>
          <a:lstStyle/>
          <a:p>
            <a:pPr>
              <a:lnSpc>
                <a:spcPts val="6169"/>
              </a:lnSpc>
            </a:pPr>
            <a:r>
              <a:rPr lang="en-US" sz="5141">
                <a:solidFill>
                  <a:srgbClr val="FFFFFF"/>
                </a:solidFill>
                <a:latin typeface="Montserrat Extra-Bold"/>
              </a:rPr>
              <a:t>Tipe Numerik</a:t>
            </a:r>
          </a:p>
        </p:txBody>
      </p:sp>
      <p:sp>
        <p:nvSpPr>
          <p:cNvPr name="TextBox 3" id="3"/>
          <p:cNvSpPr txBox="true"/>
          <p:nvPr/>
        </p:nvSpPr>
        <p:spPr>
          <a:xfrm rot="0">
            <a:off x="276577" y="2262183"/>
            <a:ext cx="17734847" cy="7398169"/>
          </a:xfrm>
          <a:prstGeom prst="rect">
            <a:avLst/>
          </a:prstGeom>
        </p:spPr>
        <p:txBody>
          <a:bodyPr anchor="t" rtlCol="false" tIns="0" lIns="0" bIns="0" rIns="0">
            <a:spAutoFit/>
          </a:bodyPr>
          <a:lstStyle/>
          <a:p>
            <a:pPr algn="just">
              <a:lnSpc>
                <a:spcPts val="4876"/>
              </a:lnSpc>
            </a:pPr>
            <a:r>
              <a:rPr lang="en-US" sz="3483">
                <a:solidFill>
                  <a:srgbClr val="FFFFFF"/>
                </a:solidFill>
                <a:latin typeface="Open Sans"/>
              </a:rPr>
              <a:t>Pada dasarnya JavaScript hanya mengenal dua macam tipe numerik, yaitu bilangan bulat (integer) dan bilangan pecahan(real/float). Untuk bilangan bulat, kita dapat merepresentasikan dengan basis desimal, oktal atau heksadesimal. </a:t>
            </a:r>
          </a:p>
          <a:p>
            <a:pPr algn="just">
              <a:lnSpc>
                <a:spcPts val="4876"/>
              </a:lnSpc>
            </a:pPr>
          </a:p>
          <a:p>
            <a:pPr algn="just">
              <a:lnSpc>
                <a:spcPts val="4876"/>
              </a:lnSpc>
            </a:pPr>
            <a:r>
              <a:rPr lang="en-US" sz="3483">
                <a:solidFill>
                  <a:srgbClr val="FFFFFF"/>
                </a:solidFill>
                <a:latin typeface="Open Sans"/>
              </a:rPr>
              <a:t>Contoh : </a:t>
            </a:r>
          </a:p>
          <a:p>
            <a:pPr algn="just">
              <a:lnSpc>
                <a:spcPts val="4876"/>
              </a:lnSpc>
            </a:pPr>
            <a:r>
              <a:rPr lang="en-US" sz="3483">
                <a:solidFill>
                  <a:srgbClr val="FFFFFF"/>
                </a:solidFill>
                <a:latin typeface="Open Sans"/>
              </a:rPr>
              <a:t>     var A = 100; </a:t>
            </a:r>
          </a:p>
          <a:p>
            <a:pPr algn="just">
              <a:lnSpc>
                <a:spcPts val="4876"/>
              </a:lnSpc>
            </a:pPr>
            <a:r>
              <a:rPr lang="en-US" sz="3483">
                <a:solidFill>
                  <a:srgbClr val="FFFFFF"/>
                </a:solidFill>
                <a:latin typeface="Open Sans"/>
              </a:rPr>
              <a:t>     var B = 0x2F; </a:t>
            </a:r>
          </a:p>
          <a:p>
            <a:pPr algn="just">
              <a:lnSpc>
                <a:spcPts val="4876"/>
              </a:lnSpc>
            </a:pPr>
            <a:r>
              <a:rPr lang="en-US" sz="3483">
                <a:solidFill>
                  <a:srgbClr val="FFFFFF"/>
                </a:solidFill>
                <a:latin typeface="Open Sans"/>
              </a:rPr>
              <a:t>untuk pendeklarasian tipe bilangan real, dapat menggunakan tanda titik atau notasi ilmiah (notasi E). </a:t>
            </a:r>
          </a:p>
          <a:p>
            <a:pPr algn="just">
              <a:lnSpc>
                <a:spcPts val="4876"/>
              </a:lnSpc>
            </a:pPr>
            <a:r>
              <a:rPr lang="en-US" sz="3483">
                <a:solidFill>
                  <a:srgbClr val="FFFFFF"/>
                </a:solidFill>
                <a:latin typeface="Open Sans"/>
              </a:rPr>
              <a:t>Contoh : </a:t>
            </a:r>
          </a:p>
          <a:p>
            <a:pPr algn="just">
              <a:lnSpc>
                <a:spcPts val="4876"/>
              </a:lnSpc>
            </a:pPr>
            <a:r>
              <a:rPr lang="en-US" sz="3483">
                <a:solidFill>
                  <a:srgbClr val="FFFFFF"/>
                </a:solidFill>
                <a:latin typeface="Open Sans"/>
              </a:rPr>
              <a:t>     var a = 3.14533567; </a:t>
            </a:r>
          </a:p>
          <a:p>
            <a:pPr algn="just">
              <a:lnSpc>
                <a:spcPts val="4876"/>
              </a:lnSpc>
            </a:pPr>
            <a:r>
              <a:rPr lang="en-US" sz="3483">
                <a:solidFill>
                  <a:srgbClr val="FFFFFF"/>
                </a:solidFill>
                <a:latin typeface="Open Sans"/>
              </a:rPr>
              <a:t>     var b = 1.23456E+3; </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008037"/>
        </a:solidFill>
      </p:bgPr>
    </p:bg>
    <p:spTree>
      <p:nvGrpSpPr>
        <p:cNvPr id="1" name=""/>
        <p:cNvGrpSpPr/>
        <p:nvPr/>
      </p:nvGrpSpPr>
      <p:grpSpPr>
        <a:xfrm>
          <a:off x="0" y="0"/>
          <a:ext cx="0" cy="0"/>
          <a:chOff x="0" y="0"/>
          <a:chExt cx="0" cy="0"/>
        </a:xfrm>
      </p:grpSpPr>
      <p:sp>
        <p:nvSpPr>
          <p:cNvPr name="TextBox 2" id="2"/>
          <p:cNvSpPr txBox="true"/>
          <p:nvPr/>
        </p:nvSpPr>
        <p:spPr>
          <a:xfrm rot="0">
            <a:off x="1028700" y="636949"/>
            <a:ext cx="13904495" cy="783502"/>
          </a:xfrm>
          <a:prstGeom prst="rect">
            <a:avLst/>
          </a:prstGeom>
        </p:spPr>
        <p:txBody>
          <a:bodyPr anchor="t" rtlCol="false" tIns="0" lIns="0" bIns="0" rIns="0">
            <a:spAutoFit/>
          </a:bodyPr>
          <a:lstStyle/>
          <a:p>
            <a:pPr>
              <a:lnSpc>
                <a:spcPts val="6169"/>
              </a:lnSpc>
            </a:pPr>
            <a:r>
              <a:rPr lang="en-US" sz="5141">
                <a:solidFill>
                  <a:srgbClr val="FFFFFF"/>
                </a:solidFill>
                <a:latin typeface="Montserrat Extra-Bold"/>
              </a:rPr>
              <a:t>Tipe String</a:t>
            </a:r>
          </a:p>
        </p:txBody>
      </p:sp>
      <p:sp>
        <p:nvSpPr>
          <p:cNvPr name="TextBox 3" id="3"/>
          <p:cNvSpPr txBox="true"/>
          <p:nvPr/>
        </p:nvSpPr>
        <p:spPr>
          <a:xfrm rot="0">
            <a:off x="276577" y="3317456"/>
            <a:ext cx="17734847" cy="3683419"/>
          </a:xfrm>
          <a:prstGeom prst="rect">
            <a:avLst/>
          </a:prstGeom>
        </p:spPr>
        <p:txBody>
          <a:bodyPr anchor="t" rtlCol="false" tIns="0" lIns="0" bIns="0" rIns="0">
            <a:spAutoFit/>
          </a:bodyPr>
          <a:lstStyle/>
          <a:p>
            <a:pPr algn="just">
              <a:lnSpc>
                <a:spcPts val="4876"/>
              </a:lnSpc>
            </a:pPr>
            <a:r>
              <a:rPr lang="en-US" sz="3483">
                <a:solidFill>
                  <a:srgbClr val="FFFFFF"/>
                </a:solidFill>
                <a:latin typeface="Open Sans"/>
              </a:rPr>
              <a:t>Untuk mendeklarasikan tipe string dapat dilakukan dengan cara menuliskan string diantara tanda petik tunggal (’) atau tanda petik ganda (”) </a:t>
            </a:r>
          </a:p>
          <a:p>
            <a:pPr algn="just">
              <a:lnSpc>
                <a:spcPts val="4876"/>
              </a:lnSpc>
            </a:pPr>
          </a:p>
          <a:p>
            <a:pPr algn="just">
              <a:lnSpc>
                <a:spcPts val="4876"/>
              </a:lnSpc>
            </a:pPr>
            <a:r>
              <a:rPr lang="en-US" sz="3483">
                <a:solidFill>
                  <a:srgbClr val="FFFFFF"/>
                </a:solidFill>
                <a:latin typeface="Open Sans"/>
              </a:rPr>
              <a:t>Contoh : </a:t>
            </a:r>
          </a:p>
          <a:p>
            <a:pPr algn="just">
              <a:lnSpc>
                <a:spcPts val="4876"/>
              </a:lnSpc>
            </a:pPr>
            <a:r>
              <a:rPr lang="en-US" sz="3483">
                <a:solidFill>
                  <a:srgbClr val="FFFFFF"/>
                </a:solidFill>
                <a:latin typeface="Open Sans"/>
              </a:rPr>
              <a:t>     var str =’Contoh deklarasi string’; </a:t>
            </a:r>
          </a:p>
          <a:p>
            <a:pPr algn="just">
              <a:lnSpc>
                <a:spcPts val="4876"/>
              </a:lnSpc>
            </a:pPr>
            <a:r>
              <a:rPr lang="en-US" sz="3483">
                <a:solidFill>
                  <a:srgbClr val="FFFFFF"/>
                </a:solidFill>
                <a:latin typeface="Open Sans"/>
              </a:rPr>
              <a:t>     var str1 = ”cara ini juga bisa untuk menulis string”; </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545454"/>
        </a:solidFill>
      </p:bgPr>
    </p:bg>
    <p:spTree>
      <p:nvGrpSpPr>
        <p:cNvPr id="1" name=""/>
        <p:cNvGrpSpPr/>
        <p:nvPr/>
      </p:nvGrpSpPr>
      <p:grpSpPr>
        <a:xfrm>
          <a:off x="0" y="0"/>
          <a:ext cx="0" cy="0"/>
          <a:chOff x="0" y="0"/>
          <a:chExt cx="0" cy="0"/>
        </a:xfrm>
      </p:grpSpPr>
      <p:sp>
        <p:nvSpPr>
          <p:cNvPr name="TextBox 2" id="2"/>
          <p:cNvSpPr txBox="true"/>
          <p:nvPr/>
        </p:nvSpPr>
        <p:spPr>
          <a:xfrm rot="0">
            <a:off x="1028700" y="636949"/>
            <a:ext cx="13904495" cy="783502"/>
          </a:xfrm>
          <a:prstGeom prst="rect">
            <a:avLst/>
          </a:prstGeom>
        </p:spPr>
        <p:txBody>
          <a:bodyPr anchor="t" rtlCol="false" tIns="0" lIns="0" bIns="0" rIns="0">
            <a:spAutoFit/>
          </a:bodyPr>
          <a:lstStyle/>
          <a:p>
            <a:pPr>
              <a:lnSpc>
                <a:spcPts val="6169"/>
              </a:lnSpc>
            </a:pPr>
            <a:r>
              <a:rPr lang="en-US" sz="5141">
                <a:solidFill>
                  <a:srgbClr val="FFFFFF"/>
                </a:solidFill>
                <a:latin typeface="Montserrat Extra-Bold"/>
              </a:rPr>
              <a:t>Tipe Boolean</a:t>
            </a:r>
          </a:p>
        </p:txBody>
      </p:sp>
      <p:sp>
        <p:nvSpPr>
          <p:cNvPr name="TextBox 3" id="3"/>
          <p:cNvSpPr txBox="true"/>
          <p:nvPr/>
        </p:nvSpPr>
        <p:spPr>
          <a:xfrm rot="0">
            <a:off x="276577" y="2262183"/>
            <a:ext cx="17734847" cy="3683419"/>
          </a:xfrm>
          <a:prstGeom prst="rect">
            <a:avLst/>
          </a:prstGeom>
        </p:spPr>
        <p:txBody>
          <a:bodyPr anchor="t" rtlCol="false" tIns="0" lIns="0" bIns="0" rIns="0">
            <a:spAutoFit/>
          </a:bodyPr>
          <a:lstStyle/>
          <a:p>
            <a:pPr algn="just">
              <a:lnSpc>
                <a:spcPts val="4876"/>
              </a:lnSpc>
            </a:pPr>
            <a:r>
              <a:rPr lang="en-US" sz="3483">
                <a:solidFill>
                  <a:srgbClr val="FFFFFF"/>
                </a:solidFill>
                <a:latin typeface="Open Sans"/>
              </a:rPr>
              <a:t>Tipe boolean hanya mempunyai nilai True atau False. Tipe ini biasanya digunakan untuk mengecek suatu kondisi atau keadaan. </a:t>
            </a:r>
          </a:p>
          <a:p>
            <a:pPr algn="just">
              <a:lnSpc>
                <a:spcPts val="4876"/>
              </a:lnSpc>
            </a:pPr>
          </a:p>
          <a:p>
            <a:pPr algn="just">
              <a:lnSpc>
                <a:spcPts val="4876"/>
              </a:lnSpc>
            </a:pPr>
            <a:r>
              <a:rPr lang="en-US" sz="3483">
                <a:solidFill>
                  <a:srgbClr val="FFFFFF"/>
                </a:solidFill>
                <a:latin typeface="Open Sans"/>
              </a:rPr>
              <a:t>Contoh : </a:t>
            </a:r>
          </a:p>
          <a:p>
            <a:pPr algn="just">
              <a:lnSpc>
                <a:spcPts val="4876"/>
              </a:lnSpc>
            </a:pPr>
            <a:r>
              <a:rPr lang="en-US" sz="3483">
                <a:solidFill>
                  <a:srgbClr val="FFFFFF"/>
                </a:solidFill>
                <a:latin typeface="Open Sans"/>
              </a:rPr>
              <a:t>                   var X = (Y &gt; 90); contoh diatas menunjukkan bahwa jika Y lebih besar dari 90 maka X akan bernilai True. </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F48A3D"/>
        </a:solidFill>
      </p:bgPr>
    </p:bg>
    <p:spTree>
      <p:nvGrpSpPr>
        <p:cNvPr id="1" name=""/>
        <p:cNvGrpSpPr/>
        <p:nvPr/>
      </p:nvGrpSpPr>
      <p:grpSpPr>
        <a:xfrm>
          <a:off x="0" y="0"/>
          <a:ext cx="0" cy="0"/>
          <a:chOff x="0" y="0"/>
          <a:chExt cx="0" cy="0"/>
        </a:xfrm>
      </p:grpSpPr>
      <p:sp>
        <p:nvSpPr>
          <p:cNvPr name="TextBox 2" id="2"/>
          <p:cNvSpPr txBox="true"/>
          <p:nvPr/>
        </p:nvSpPr>
        <p:spPr>
          <a:xfrm rot="0">
            <a:off x="1028700" y="1539317"/>
            <a:ext cx="13904495" cy="783502"/>
          </a:xfrm>
          <a:prstGeom prst="rect">
            <a:avLst/>
          </a:prstGeom>
        </p:spPr>
        <p:txBody>
          <a:bodyPr anchor="t" rtlCol="false" tIns="0" lIns="0" bIns="0" rIns="0">
            <a:spAutoFit/>
          </a:bodyPr>
          <a:lstStyle/>
          <a:p>
            <a:pPr>
              <a:lnSpc>
                <a:spcPts val="6169"/>
              </a:lnSpc>
            </a:pPr>
            <a:r>
              <a:rPr lang="en-US" sz="5141">
                <a:solidFill>
                  <a:srgbClr val="FFFFFF"/>
                </a:solidFill>
                <a:latin typeface="Montserrat Extra-Bold"/>
              </a:rPr>
              <a:t>Tipe Null</a:t>
            </a:r>
          </a:p>
        </p:txBody>
      </p:sp>
      <p:sp>
        <p:nvSpPr>
          <p:cNvPr name="TextBox 3" id="3"/>
          <p:cNvSpPr txBox="true"/>
          <p:nvPr/>
        </p:nvSpPr>
        <p:spPr>
          <a:xfrm rot="0">
            <a:off x="276577" y="3104394"/>
            <a:ext cx="17734847" cy="1206919"/>
          </a:xfrm>
          <a:prstGeom prst="rect">
            <a:avLst/>
          </a:prstGeom>
        </p:spPr>
        <p:txBody>
          <a:bodyPr anchor="t" rtlCol="false" tIns="0" lIns="0" bIns="0" rIns="0">
            <a:spAutoFit/>
          </a:bodyPr>
          <a:lstStyle/>
          <a:p>
            <a:pPr algn="just">
              <a:lnSpc>
                <a:spcPts val="4876"/>
              </a:lnSpc>
            </a:pPr>
            <a:r>
              <a:rPr lang="en-US" sz="3483">
                <a:solidFill>
                  <a:srgbClr val="FFFFFF"/>
                </a:solidFill>
                <a:latin typeface="Open Sans"/>
              </a:rPr>
              <a:t>Tipe Null digunakan untuk merepresentasikan variabel yang tidak diberi nilai awal (inisialisasi). </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E4AF36"/>
        </a:solidFill>
      </p:bgPr>
    </p:bg>
    <p:spTree>
      <p:nvGrpSpPr>
        <p:cNvPr id="1" name=""/>
        <p:cNvGrpSpPr/>
        <p:nvPr/>
      </p:nvGrpSpPr>
      <p:grpSpPr>
        <a:xfrm>
          <a:off x="0" y="0"/>
          <a:ext cx="0" cy="0"/>
          <a:chOff x="0" y="0"/>
          <a:chExt cx="0" cy="0"/>
        </a:xfrm>
      </p:grpSpPr>
      <p:sp>
        <p:nvSpPr>
          <p:cNvPr name="TextBox 2" id="2"/>
          <p:cNvSpPr txBox="true"/>
          <p:nvPr/>
        </p:nvSpPr>
        <p:spPr>
          <a:xfrm rot="0">
            <a:off x="1028700" y="636949"/>
            <a:ext cx="13904495" cy="783502"/>
          </a:xfrm>
          <a:prstGeom prst="rect">
            <a:avLst/>
          </a:prstGeom>
        </p:spPr>
        <p:txBody>
          <a:bodyPr anchor="t" rtlCol="false" tIns="0" lIns="0" bIns="0" rIns="0">
            <a:spAutoFit/>
          </a:bodyPr>
          <a:lstStyle/>
          <a:p>
            <a:pPr>
              <a:lnSpc>
                <a:spcPts val="6169"/>
              </a:lnSpc>
            </a:pPr>
            <a:r>
              <a:rPr lang="en-US" sz="5141">
                <a:solidFill>
                  <a:srgbClr val="FFFFFF"/>
                </a:solidFill>
                <a:latin typeface="Montserrat Extra-Bold"/>
              </a:rPr>
              <a:t>Operator</a:t>
            </a:r>
          </a:p>
        </p:txBody>
      </p:sp>
      <p:sp>
        <p:nvSpPr>
          <p:cNvPr name="TextBox 3" id="3"/>
          <p:cNvSpPr txBox="true"/>
          <p:nvPr/>
        </p:nvSpPr>
        <p:spPr>
          <a:xfrm rot="0">
            <a:off x="276577" y="2963653"/>
            <a:ext cx="17734847" cy="4302544"/>
          </a:xfrm>
          <a:prstGeom prst="rect">
            <a:avLst/>
          </a:prstGeom>
        </p:spPr>
        <p:txBody>
          <a:bodyPr anchor="t" rtlCol="false" tIns="0" lIns="0" bIns="0" rIns="0">
            <a:spAutoFit/>
          </a:bodyPr>
          <a:lstStyle/>
          <a:p>
            <a:pPr algn="just">
              <a:lnSpc>
                <a:spcPts val="4876"/>
              </a:lnSpc>
            </a:pPr>
            <a:r>
              <a:rPr lang="en-US" sz="3483">
                <a:solidFill>
                  <a:srgbClr val="FFFFFF"/>
                </a:solidFill>
                <a:latin typeface="Open Sans"/>
              </a:rPr>
              <a:t>Operator pada JavaScript terbagi menjadi enam, yaitu : </a:t>
            </a:r>
          </a:p>
          <a:p>
            <a:pPr algn="just">
              <a:lnSpc>
                <a:spcPts val="4876"/>
              </a:lnSpc>
            </a:pPr>
            <a:r>
              <a:rPr lang="en-US" sz="3483">
                <a:solidFill>
                  <a:srgbClr val="FFFFFF"/>
                </a:solidFill>
                <a:latin typeface="Open Sans"/>
              </a:rPr>
              <a:t>• Aritmatika </a:t>
            </a:r>
          </a:p>
          <a:p>
            <a:pPr algn="just">
              <a:lnSpc>
                <a:spcPts val="4876"/>
              </a:lnSpc>
            </a:pPr>
            <a:r>
              <a:rPr lang="en-US" sz="3483">
                <a:solidFill>
                  <a:srgbClr val="FFFFFF"/>
                </a:solidFill>
                <a:latin typeface="Open Sans"/>
              </a:rPr>
              <a:t>     • Pemberian nilai (Assign) </a:t>
            </a:r>
          </a:p>
          <a:p>
            <a:pPr algn="just">
              <a:lnSpc>
                <a:spcPts val="4876"/>
              </a:lnSpc>
            </a:pPr>
            <a:r>
              <a:rPr lang="en-US" sz="3483">
                <a:solidFill>
                  <a:srgbClr val="FFFFFF"/>
                </a:solidFill>
                <a:latin typeface="Open Sans"/>
              </a:rPr>
              <a:t>          • Pemanipulasian bit (bitwise) </a:t>
            </a:r>
          </a:p>
          <a:p>
            <a:pPr algn="just">
              <a:lnSpc>
                <a:spcPts val="4876"/>
              </a:lnSpc>
            </a:pPr>
            <a:r>
              <a:rPr lang="en-US" sz="3483">
                <a:solidFill>
                  <a:srgbClr val="FFFFFF"/>
                </a:solidFill>
                <a:latin typeface="Open Sans"/>
              </a:rPr>
              <a:t>               • Pembanding </a:t>
            </a:r>
          </a:p>
          <a:p>
            <a:pPr algn="just">
              <a:lnSpc>
                <a:spcPts val="4876"/>
              </a:lnSpc>
            </a:pPr>
            <a:r>
              <a:rPr lang="en-US" sz="3483">
                <a:solidFill>
                  <a:srgbClr val="FFFFFF"/>
                </a:solidFill>
                <a:latin typeface="Open Sans"/>
              </a:rPr>
              <a:t>                   • Logika </a:t>
            </a:r>
          </a:p>
          <a:p>
            <a:pPr algn="just">
              <a:lnSpc>
                <a:spcPts val="4876"/>
              </a:lnSpc>
            </a:pPr>
            <a:r>
              <a:rPr lang="en-US" sz="3483">
                <a:solidFill>
                  <a:srgbClr val="FFFFFF"/>
                </a:solidFill>
                <a:latin typeface="Open Sans"/>
              </a:rPr>
              <a:t>                        • String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B4BD6"/>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pic>
        <p:nvPicPr>
          <p:cNvPr name="Picture 3" id="3"/>
          <p:cNvPicPr>
            <a:picLocks noChangeAspect="true"/>
          </p:cNvPicPr>
          <p:nvPr/>
        </p:nvPicPr>
        <p:blipFill>
          <a:blip r:embed="rId2"/>
          <a:srcRect l="0" t="0" r="0" b="0"/>
          <a:stretch>
            <a:fillRect/>
          </a:stretch>
        </p:blipFill>
        <p:spPr>
          <a:xfrm flipH="false" flipV="false" rot="0">
            <a:off x="4020358" y="3387617"/>
            <a:ext cx="10247284" cy="5870683"/>
          </a:xfrm>
          <a:prstGeom prst="rect">
            <a:avLst/>
          </a:prstGeom>
        </p:spPr>
      </p:pic>
      <p:sp>
        <p:nvSpPr>
          <p:cNvPr name="TextBox 4" id="4"/>
          <p:cNvSpPr txBox="true"/>
          <p:nvPr/>
        </p:nvSpPr>
        <p:spPr>
          <a:xfrm rot="0">
            <a:off x="1028700" y="971550"/>
            <a:ext cx="13474352" cy="2006600"/>
          </a:xfrm>
          <a:prstGeom prst="rect">
            <a:avLst/>
          </a:prstGeom>
        </p:spPr>
        <p:txBody>
          <a:bodyPr anchor="t" rtlCol="false" tIns="0" lIns="0" bIns="0" rIns="0">
            <a:spAutoFit/>
          </a:bodyPr>
          <a:lstStyle/>
          <a:p>
            <a:pPr>
              <a:lnSpc>
                <a:spcPts val="6999"/>
              </a:lnSpc>
            </a:pPr>
            <a:r>
              <a:rPr lang="en-US" sz="6999">
                <a:solidFill>
                  <a:srgbClr val="FFFFFF"/>
                </a:solidFill>
                <a:latin typeface="Agrandir Wide Black Bold"/>
              </a:rPr>
              <a:t>PENULISAN JS DENGAN EMBED</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32ACB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44000" y="3134610"/>
            <a:ext cx="7585272" cy="7152390"/>
          </a:xfrm>
          <a:prstGeom prst="rect">
            <a:avLst/>
          </a:prstGeom>
        </p:spPr>
      </p:pic>
      <p:sp>
        <p:nvSpPr>
          <p:cNvPr name="TextBox 3" id="3"/>
          <p:cNvSpPr txBox="true"/>
          <p:nvPr/>
        </p:nvSpPr>
        <p:spPr>
          <a:xfrm rot="0">
            <a:off x="1028700" y="636949"/>
            <a:ext cx="13904495" cy="783502"/>
          </a:xfrm>
          <a:prstGeom prst="rect">
            <a:avLst/>
          </a:prstGeom>
        </p:spPr>
        <p:txBody>
          <a:bodyPr anchor="t" rtlCol="false" tIns="0" lIns="0" bIns="0" rIns="0">
            <a:spAutoFit/>
          </a:bodyPr>
          <a:lstStyle/>
          <a:p>
            <a:pPr>
              <a:lnSpc>
                <a:spcPts val="6169"/>
              </a:lnSpc>
            </a:pPr>
            <a:r>
              <a:rPr lang="en-US" sz="5141">
                <a:solidFill>
                  <a:srgbClr val="FFFFFF"/>
                </a:solidFill>
                <a:latin typeface="Montserrat Extra-Bold"/>
              </a:rPr>
              <a:t>Cara Memasukkan Data</a:t>
            </a:r>
          </a:p>
        </p:txBody>
      </p:sp>
      <p:sp>
        <p:nvSpPr>
          <p:cNvPr name="TextBox 4" id="4"/>
          <p:cNvSpPr txBox="true"/>
          <p:nvPr/>
        </p:nvSpPr>
        <p:spPr>
          <a:xfrm rot="0">
            <a:off x="276577" y="2262183"/>
            <a:ext cx="17734847" cy="1206919"/>
          </a:xfrm>
          <a:prstGeom prst="rect">
            <a:avLst/>
          </a:prstGeom>
        </p:spPr>
        <p:txBody>
          <a:bodyPr anchor="t" rtlCol="false" tIns="0" lIns="0" bIns="0" rIns="0">
            <a:spAutoFit/>
          </a:bodyPr>
          <a:lstStyle/>
          <a:p>
            <a:pPr algn="just">
              <a:lnSpc>
                <a:spcPts val="4876"/>
              </a:lnSpc>
            </a:pPr>
            <a:r>
              <a:rPr lang="en-US" sz="3483">
                <a:solidFill>
                  <a:srgbClr val="FFFFFF"/>
                </a:solidFill>
                <a:latin typeface="Open Sans"/>
              </a:rPr>
              <a:t>Untuk memasukkan data dari keyboard dapat dilakukan dengan menggunakan perintah input.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32ACB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49259" y="652390"/>
            <a:ext cx="11989482" cy="8982219"/>
          </a:xfrm>
          <a:prstGeom prst="rect">
            <a:avLst/>
          </a:prstGeom>
        </p:spPr>
      </p:pic>
    </p:spTree>
  </p:cSld>
  <p:clrMapOvr>
    <a:masterClrMapping/>
  </p:clrMapOvr>
</p:sld>
</file>

<file path=ppt/slides/slide42.xml><?xml version="1.0" encoding="utf-8"?>
<p:sld xmlns:p="http://schemas.openxmlformats.org/presentationml/2006/main" xmlns:a="http://schemas.openxmlformats.org/drawingml/2006/main">
  <p:cSld>
    <p:bg>
      <p:bgPr>
        <a:solidFill>
          <a:srgbClr val="1B1B1B"/>
        </a:solidFill>
      </p:bgPr>
    </p:bg>
    <p:spTree>
      <p:nvGrpSpPr>
        <p:cNvPr id="1" name=""/>
        <p:cNvGrpSpPr/>
        <p:nvPr/>
      </p:nvGrpSpPr>
      <p:grpSpPr>
        <a:xfrm>
          <a:off x="0" y="0"/>
          <a:ext cx="0" cy="0"/>
          <a:chOff x="0" y="0"/>
          <a:chExt cx="0" cy="0"/>
        </a:xfrm>
      </p:grpSpPr>
      <p:sp>
        <p:nvSpPr>
          <p:cNvPr name="TextBox 2" id="2"/>
          <p:cNvSpPr txBox="true"/>
          <p:nvPr/>
        </p:nvSpPr>
        <p:spPr>
          <a:xfrm rot="0">
            <a:off x="554861" y="425108"/>
            <a:ext cx="9840367" cy="1092884"/>
          </a:xfrm>
          <a:prstGeom prst="rect">
            <a:avLst/>
          </a:prstGeom>
        </p:spPr>
        <p:txBody>
          <a:bodyPr anchor="t" rtlCol="false" tIns="0" lIns="0" bIns="0" rIns="0">
            <a:spAutoFit/>
          </a:bodyPr>
          <a:lstStyle/>
          <a:p>
            <a:pPr algn="ctr">
              <a:lnSpc>
                <a:spcPts val="9062"/>
              </a:lnSpc>
            </a:pPr>
            <a:r>
              <a:rPr lang="en-US" sz="6473">
                <a:solidFill>
                  <a:srgbClr val="FFFFFF"/>
                </a:solidFill>
                <a:latin typeface="Muli Bold"/>
              </a:rPr>
              <a:t>Kesimpulan dan Penutup</a:t>
            </a:r>
          </a:p>
        </p:txBody>
      </p:sp>
      <p:sp>
        <p:nvSpPr>
          <p:cNvPr name="TextBox 3" id="3"/>
          <p:cNvSpPr txBox="true"/>
          <p:nvPr/>
        </p:nvSpPr>
        <p:spPr>
          <a:xfrm rot="0">
            <a:off x="257175" y="2878826"/>
            <a:ext cx="17773650" cy="5586095"/>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Muli Bold Bold"/>
              </a:rPr>
              <a:t>Javascript merupakan sebuah tools cara kerjanya hanya memerlukan interpreter sehingga tidak membutuhkan compiler agar bisa menjalankannya. Bahkan, Cara Kerja Javascript di website Bahasa pemrograman Javascript biasanya di-embeded ke halaman website secara langsung atau diarahkan dengan file Javascript yang terpisah.</a:t>
            </a:r>
          </a:p>
          <a:p>
            <a:pPr>
              <a:lnSpc>
                <a:spcPts val="4480"/>
              </a:lnSpc>
              <a:spcBef>
                <a:spcPct val="0"/>
              </a:spcBef>
            </a:pPr>
          </a:p>
          <a:p>
            <a:pPr>
              <a:lnSpc>
                <a:spcPts val="4480"/>
              </a:lnSpc>
              <a:spcBef>
                <a:spcPct val="0"/>
              </a:spcBef>
            </a:pPr>
            <a:r>
              <a:rPr lang="en-US" sz="3200">
                <a:solidFill>
                  <a:srgbClr val="FFFFFF"/>
                </a:solidFill>
                <a:latin typeface="Muli Bold Bold"/>
              </a:rPr>
              <a:t>Dengan banyaknya kemudahan, para developer biasanya menggunakan javascript untuk mempersingkat waktu pengerjaan. Karena jika mengerjakannya dengan bahasa pemrograman manual tanpa adanya otomatisasi, akan membuat waktu pengerjaan aplikasi semakin lama. Hal ini akan berpengaruh dengan kinerja dan kepuasan pelanggan kepada sang developer.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B4BD6"/>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pic>
        <p:nvPicPr>
          <p:cNvPr name="Picture 3" id="3"/>
          <p:cNvPicPr>
            <a:picLocks noChangeAspect="true"/>
          </p:cNvPicPr>
          <p:nvPr/>
        </p:nvPicPr>
        <p:blipFill>
          <a:blip r:embed="rId2"/>
          <a:srcRect l="0" t="0" r="0" b="0"/>
          <a:stretch>
            <a:fillRect/>
          </a:stretch>
        </p:blipFill>
        <p:spPr>
          <a:xfrm flipH="false" flipV="false" rot="0">
            <a:off x="1344060" y="5246951"/>
            <a:ext cx="15599879" cy="737159"/>
          </a:xfrm>
          <a:prstGeom prst="rect">
            <a:avLst/>
          </a:prstGeom>
        </p:spPr>
      </p:pic>
      <p:sp>
        <p:nvSpPr>
          <p:cNvPr name="TextBox 4" id="4"/>
          <p:cNvSpPr txBox="true"/>
          <p:nvPr/>
        </p:nvSpPr>
        <p:spPr>
          <a:xfrm rot="0">
            <a:off x="1028700" y="971550"/>
            <a:ext cx="13474352" cy="1120775"/>
          </a:xfrm>
          <a:prstGeom prst="rect">
            <a:avLst/>
          </a:prstGeom>
        </p:spPr>
        <p:txBody>
          <a:bodyPr anchor="t" rtlCol="false" tIns="0" lIns="0" bIns="0" rIns="0">
            <a:spAutoFit/>
          </a:bodyPr>
          <a:lstStyle/>
          <a:p>
            <a:pPr>
              <a:lnSpc>
                <a:spcPts val="6999"/>
              </a:lnSpc>
            </a:pPr>
            <a:r>
              <a:rPr lang="en-US" sz="6999">
                <a:solidFill>
                  <a:srgbClr val="FFFFFF"/>
                </a:solidFill>
                <a:latin typeface="Agrandir Wide Black Bold"/>
              </a:rPr>
              <a:t>PENULISAN JS INLINE</a:t>
            </a:r>
          </a:p>
        </p:txBody>
      </p:sp>
      <p:sp>
        <p:nvSpPr>
          <p:cNvPr name="TextBox 5" id="5"/>
          <p:cNvSpPr txBox="true"/>
          <p:nvPr/>
        </p:nvSpPr>
        <p:spPr>
          <a:xfrm rot="0">
            <a:off x="1028700" y="3356153"/>
            <a:ext cx="15915240" cy="1090295"/>
          </a:xfrm>
          <a:prstGeom prst="rect">
            <a:avLst/>
          </a:prstGeom>
        </p:spPr>
        <p:txBody>
          <a:bodyPr anchor="t" rtlCol="false" tIns="0" lIns="0" bIns="0" rIns="0">
            <a:spAutoFit/>
          </a:bodyPr>
          <a:lstStyle/>
          <a:p>
            <a:pPr>
              <a:lnSpc>
                <a:spcPts val="4480"/>
              </a:lnSpc>
            </a:pPr>
            <a:r>
              <a:rPr lang="en-US" sz="3200">
                <a:solidFill>
                  <a:srgbClr val="FFFFFF"/>
                </a:solidFill>
                <a:latin typeface="Muli Bold"/>
              </a:rPr>
              <a:t>Pada cara ini, JavaScript ditulis dalam kode HTML. cara ini biasanya digunakan untuk memanggil fungsi JS pada event tertentu. Contohnya sebagai berikut.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B4BD6"/>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pic>
        <p:nvPicPr>
          <p:cNvPr name="Picture 3" id="3"/>
          <p:cNvPicPr>
            <a:picLocks noChangeAspect="true"/>
          </p:cNvPicPr>
          <p:nvPr/>
        </p:nvPicPr>
        <p:blipFill>
          <a:blip r:embed="rId2"/>
          <a:srcRect l="0" t="0" r="0" b="0"/>
          <a:stretch>
            <a:fillRect/>
          </a:stretch>
        </p:blipFill>
        <p:spPr>
          <a:xfrm flipH="false" flipV="false" rot="0">
            <a:off x="3783167" y="5246951"/>
            <a:ext cx="10721666" cy="4295484"/>
          </a:xfrm>
          <a:prstGeom prst="rect">
            <a:avLst/>
          </a:prstGeom>
        </p:spPr>
      </p:pic>
      <p:sp>
        <p:nvSpPr>
          <p:cNvPr name="TextBox 4" id="4"/>
          <p:cNvSpPr txBox="true"/>
          <p:nvPr/>
        </p:nvSpPr>
        <p:spPr>
          <a:xfrm rot="0">
            <a:off x="1028700" y="971550"/>
            <a:ext cx="13474352" cy="2006600"/>
          </a:xfrm>
          <a:prstGeom prst="rect">
            <a:avLst/>
          </a:prstGeom>
        </p:spPr>
        <p:txBody>
          <a:bodyPr anchor="t" rtlCol="false" tIns="0" lIns="0" bIns="0" rIns="0">
            <a:spAutoFit/>
          </a:bodyPr>
          <a:lstStyle/>
          <a:p>
            <a:pPr>
              <a:lnSpc>
                <a:spcPts val="6999"/>
              </a:lnSpc>
            </a:pPr>
            <a:r>
              <a:rPr lang="en-US" sz="6999">
                <a:solidFill>
                  <a:srgbClr val="FFFFFF"/>
                </a:solidFill>
                <a:latin typeface="Agrandir Wide Black Bold"/>
              </a:rPr>
              <a:t>PENULISAN JS EKSTERNAL</a:t>
            </a:r>
          </a:p>
        </p:txBody>
      </p:sp>
      <p:sp>
        <p:nvSpPr>
          <p:cNvPr name="TextBox 5" id="5"/>
          <p:cNvSpPr txBox="true"/>
          <p:nvPr/>
        </p:nvSpPr>
        <p:spPr>
          <a:xfrm rot="0">
            <a:off x="1028700" y="3356153"/>
            <a:ext cx="13474352" cy="1652270"/>
          </a:xfrm>
          <a:prstGeom prst="rect">
            <a:avLst/>
          </a:prstGeom>
        </p:spPr>
        <p:txBody>
          <a:bodyPr anchor="t" rtlCol="false" tIns="0" lIns="0" bIns="0" rIns="0">
            <a:spAutoFit/>
          </a:bodyPr>
          <a:lstStyle/>
          <a:p>
            <a:pPr>
              <a:lnSpc>
                <a:spcPts val="4480"/>
              </a:lnSpc>
            </a:pPr>
            <a:r>
              <a:rPr lang="en-US" sz="3200">
                <a:solidFill>
                  <a:srgbClr val="FFFFFF"/>
                </a:solidFill>
                <a:latin typeface="Muli Bold"/>
              </a:rPr>
              <a:t>Kode JS ditulis dalam file yang terpisah dari file HTML. Dengan cara ini, kode akan lebih mudah untuk dikelola. Cara menuliskannya adalah sebagai berikut.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C33A"/>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1B1B1B"/>
          </a:solidFill>
        </p:spPr>
      </p:sp>
      <p:pic>
        <p:nvPicPr>
          <p:cNvPr name="Picture 3" id="3"/>
          <p:cNvPicPr>
            <a:picLocks noChangeAspect="true"/>
          </p:cNvPicPr>
          <p:nvPr/>
        </p:nvPicPr>
        <p:blipFill>
          <a:blip r:embed="rId2"/>
          <a:srcRect l="0" t="0" r="0" b="0"/>
          <a:stretch>
            <a:fillRect/>
          </a:stretch>
        </p:blipFill>
        <p:spPr>
          <a:xfrm flipH="false" flipV="false" rot="-1005702">
            <a:off x="8858395" y="871540"/>
            <a:ext cx="928076" cy="889793"/>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1005702">
            <a:off x="8858395" y="6694399"/>
            <a:ext cx="928076" cy="889793"/>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8858395" y="3782970"/>
            <a:ext cx="928076" cy="889793"/>
          </a:xfrm>
          <a:prstGeom prst="rect">
            <a:avLst/>
          </a:prstGeom>
        </p:spPr>
      </p:pic>
      <p:sp>
        <p:nvSpPr>
          <p:cNvPr name="TextBox 6" id="6"/>
          <p:cNvSpPr txBox="true"/>
          <p:nvPr/>
        </p:nvSpPr>
        <p:spPr>
          <a:xfrm rot="0">
            <a:off x="1028700" y="971550"/>
            <a:ext cx="7334529" cy="1120775"/>
          </a:xfrm>
          <a:prstGeom prst="rect">
            <a:avLst/>
          </a:prstGeom>
        </p:spPr>
        <p:txBody>
          <a:bodyPr anchor="t" rtlCol="false" tIns="0" lIns="0" bIns="0" rIns="0">
            <a:spAutoFit/>
          </a:bodyPr>
          <a:lstStyle/>
          <a:p>
            <a:pPr>
              <a:lnSpc>
                <a:spcPts val="6999"/>
              </a:lnSpc>
            </a:pPr>
            <a:r>
              <a:rPr lang="en-US" sz="6999">
                <a:solidFill>
                  <a:srgbClr val="587BD4"/>
                </a:solidFill>
                <a:latin typeface="Agrandir Wide Black Bold"/>
              </a:rPr>
              <a:t>VARIABEL</a:t>
            </a:r>
          </a:p>
        </p:txBody>
      </p:sp>
      <p:sp>
        <p:nvSpPr>
          <p:cNvPr name="TextBox 7" id="7"/>
          <p:cNvSpPr txBox="true"/>
          <p:nvPr/>
        </p:nvSpPr>
        <p:spPr>
          <a:xfrm rot="0">
            <a:off x="1028700" y="2780305"/>
            <a:ext cx="6605114" cy="1957705"/>
          </a:xfrm>
          <a:prstGeom prst="rect">
            <a:avLst/>
          </a:prstGeom>
        </p:spPr>
        <p:txBody>
          <a:bodyPr anchor="t" rtlCol="false" tIns="0" lIns="0" bIns="0" rIns="0">
            <a:spAutoFit/>
          </a:bodyPr>
          <a:lstStyle/>
          <a:p>
            <a:pPr>
              <a:lnSpc>
                <a:spcPts val="3919"/>
              </a:lnSpc>
            </a:pPr>
            <a:r>
              <a:rPr lang="en-US" sz="2800">
                <a:solidFill>
                  <a:srgbClr val="1B1B1B"/>
                </a:solidFill>
                <a:latin typeface="Muli Regular"/>
              </a:rPr>
              <a:t>Variabel merupakan nama yang mewakili sebuah nilai. Variabel dapat diisi dengan berbagai nilai seperti teks, angka, objek, array, dan sebagainya.</a:t>
            </a:r>
          </a:p>
        </p:txBody>
      </p:sp>
      <p:grpSp>
        <p:nvGrpSpPr>
          <p:cNvPr name="Group 8" id="8"/>
          <p:cNvGrpSpPr/>
          <p:nvPr/>
        </p:nvGrpSpPr>
        <p:grpSpPr>
          <a:xfrm rot="0">
            <a:off x="10522989" y="1065508"/>
            <a:ext cx="5588511" cy="1962389"/>
            <a:chOff x="0" y="0"/>
            <a:chExt cx="7451348" cy="2616518"/>
          </a:xfrm>
        </p:grpSpPr>
        <p:sp>
          <p:nvSpPr>
            <p:cNvPr name="TextBox 9" id="9"/>
            <p:cNvSpPr txBox="true"/>
            <p:nvPr/>
          </p:nvSpPr>
          <p:spPr>
            <a:xfrm rot="0">
              <a:off x="0" y="-47625"/>
              <a:ext cx="7451348" cy="688552"/>
            </a:xfrm>
            <a:prstGeom prst="rect">
              <a:avLst/>
            </a:prstGeom>
          </p:spPr>
          <p:txBody>
            <a:bodyPr anchor="t" rtlCol="false" tIns="0" lIns="0" bIns="0" rIns="0">
              <a:spAutoFit/>
            </a:bodyPr>
            <a:lstStyle/>
            <a:p>
              <a:pPr>
                <a:lnSpc>
                  <a:spcPts val="4480"/>
                </a:lnSpc>
              </a:pPr>
              <a:r>
                <a:rPr lang="en-US" sz="3200">
                  <a:solidFill>
                    <a:srgbClr val="1B1B1B"/>
                  </a:solidFill>
                  <a:latin typeface="Muli Bold Bold"/>
                </a:rPr>
                <a:t>var nama = "farhan";</a:t>
              </a:r>
            </a:p>
          </p:txBody>
        </p:sp>
        <p:sp>
          <p:nvSpPr>
            <p:cNvPr name="TextBox 10" id="10"/>
            <p:cNvSpPr txBox="true"/>
            <p:nvPr/>
          </p:nvSpPr>
          <p:spPr>
            <a:xfrm rot="0">
              <a:off x="0" y="973773"/>
              <a:ext cx="7451348" cy="1642745"/>
            </a:xfrm>
            <a:prstGeom prst="rect">
              <a:avLst/>
            </a:prstGeom>
          </p:spPr>
          <p:txBody>
            <a:bodyPr anchor="t" rtlCol="false" tIns="0" lIns="0" bIns="0" rIns="0">
              <a:spAutoFit/>
            </a:bodyPr>
            <a:lstStyle/>
            <a:p>
              <a:pPr>
                <a:lnSpc>
                  <a:spcPts val="3359"/>
                </a:lnSpc>
              </a:pPr>
              <a:r>
                <a:rPr lang="en-US" sz="2400">
                  <a:solidFill>
                    <a:srgbClr val="1B1B1B"/>
                  </a:solidFill>
                  <a:latin typeface="Muli Regular"/>
                </a:rPr>
                <a:t>Cara membuat variabel, yaitu dengan kata kunci var dan diikuti nama variabel beserta nilainya.</a:t>
              </a:r>
            </a:p>
          </p:txBody>
        </p:sp>
      </p:grpSp>
      <p:grpSp>
        <p:nvGrpSpPr>
          <p:cNvPr name="Group 11" id="11"/>
          <p:cNvGrpSpPr/>
          <p:nvPr/>
        </p:nvGrpSpPr>
        <p:grpSpPr>
          <a:xfrm rot="0">
            <a:off x="10522989" y="3983164"/>
            <a:ext cx="5588511" cy="1543289"/>
            <a:chOff x="0" y="0"/>
            <a:chExt cx="7451348" cy="2057718"/>
          </a:xfrm>
        </p:grpSpPr>
        <p:sp>
          <p:nvSpPr>
            <p:cNvPr name="TextBox 12" id="12"/>
            <p:cNvSpPr txBox="true"/>
            <p:nvPr/>
          </p:nvSpPr>
          <p:spPr>
            <a:xfrm rot="0">
              <a:off x="0" y="-47625"/>
              <a:ext cx="7451348" cy="688552"/>
            </a:xfrm>
            <a:prstGeom prst="rect">
              <a:avLst/>
            </a:prstGeom>
          </p:spPr>
          <p:txBody>
            <a:bodyPr anchor="t" rtlCol="false" tIns="0" lIns="0" bIns="0" rIns="0">
              <a:spAutoFit/>
            </a:bodyPr>
            <a:lstStyle/>
            <a:p>
              <a:pPr>
                <a:lnSpc>
                  <a:spcPts val="4480"/>
                </a:lnSpc>
              </a:pPr>
              <a:r>
                <a:rPr lang="en-US" sz="3200">
                  <a:solidFill>
                    <a:srgbClr val="1B1B1B"/>
                  </a:solidFill>
                  <a:latin typeface="Muli Bold Bold"/>
                </a:rPr>
                <a:t>let usia = 20;</a:t>
              </a:r>
            </a:p>
          </p:txBody>
        </p:sp>
        <p:sp>
          <p:nvSpPr>
            <p:cNvPr name="TextBox 13" id="13"/>
            <p:cNvSpPr txBox="true"/>
            <p:nvPr/>
          </p:nvSpPr>
          <p:spPr>
            <a:xfrm rot="0">
              <a:off x="0" y="973773"/>
              <a:ext cx="7451348" cy="1083945"/>
            </a:xfrm>
            <a:prstGeom prst="rect">
              <a:avLst/>
            </a:prstGeom>
          </p:spPr>
          <p:txBody>
            <a:bodyPr anchor="t" rtlCol="false" tIns="0" lIns="0" bIns="0" rIns="0">
              <a:spAutoFit/>
            </a:bodyPr>
            <a:lstStyle/>
            <a:p>
              <a:pPr>
                <a:lnSpc>
                  <a:spcPts val="3359"/>
                </a:lnSpc>
              </a:pPr>
              <a:r>
                <a:rPr lang="en-US" sz="2400">
                  <a:solidFill>
                    <a:srgbClr val="1B1B1B"/>
                  </a:solidFill>
                  <a:latin typeface="Muli Regular"/>
                </a:rPr>
                <a:t>Selanjutnya bisa juga menggunakan kata kunci let. </a:t>
              </a:r>
            </a:p>
          </p:txBody>
        </p:sp>
      </p:grpSp>
      <p:grpSp>
        <p:nvGrpSpPr>
          <p:cNvPr name="Group 14" id="14"/>
          <p:cNvGrpSpPr/>
          <p:nvPr/>
        </p:nvGrpSpPr>
        <p:grpSpPr>
          <a:xfrm rot="0">
            <a:off x="10522989" y="6900820"/>
            <a:ext cx="5588511" cy="1962389"/>
            <a:chOff x="0" y="0"/>
            <a:chExt cx="7451348" cy="2616518"/>
          </a:xfrm>
        </p:grpSpPr>
        <p:sp>
          <p:nvSpPr>
            <p:cNvPr name="TextBox 15" id="15"/>
            <p:cNvSpPr txBox="true"/>
            <p:nvPr/>
          </p:nvSpPr>
          <p:spPr>
            <a:xfrm rot="0">
              <a:off x="0" y="-47625"/>
              <a:ext cx="7451348" cy="688552"/>
            </a:xfrm>
            <a:prstGeom prst="rect">
              <a:avLst/>
            </a:prstGeom>
          </p:spPr>
          <p:txBody>
            <a:bodyPr anchor="t" rtlCol="false" tIns="0" lIns="0" bIns="0" rIns="0">
              <a:spAutoFit/>
            </a:bodyPr>
            <a:lstStyle/>
            <a:p>
              <a:pPr>
                <a:lnSpc>
                  <a:spcPts val="4480"/>
                </a:lnSpc>
              </a:pPr>
              <a:r>
                <a:rPr lang="en-US" sz="3200">
                  <a:solidFill>
                    <a:srgbClr val="1B1B1B"/>
                  </a:solidFill>
                  <a:latin typeface="Muli Bold Bold"/>
                </a:rPr>
                <a:t>var alamat;</a:t>
              </a:r>
            </a:p>
          </p:txBody>
        </p:sp>
        <p:sp>
          <p:nvSpPr>
            <p:cNvPr name="TextBox 16" id="16"/>
            <p:cNvSpPr txBox="true"/>
            <p:nvPr/>
          </p:nvSpPr>
          <p:spPr>
            <a:xfrm rot="0">
              <a:off x="0" y="973773"/>
              <a:ext cx="7451348" cy="1642745"/>
            </a:xfrm>
            <a:prstGeom prst="rect">
              <a:avLst/>
            </a:prstGeom>
          </p:spPr>
          <p:txBody>
            <a:bodyPr anchor="t" rtlCol="false" tIns="0" lIns="0" bIns="0" rIns="0">
              <a:spAutoFit/>
            </a:bodyPr>
            <a:lstStyle/>
            <a:p>
              <a:pPr>
                <a:lnSpc>
                  <a:spcPts val="3359"/>
                </a:lnSpc>
              </a:pPr>
              <a:r>
                <a:rPr lang="en-US" sz="2400">
                  <a:solidFill>
                    <a:srgbClr val="1B1B1B"/>
                  </a:solidFill>
                  <a:latin typeface="Muli Regular"/>
                </a:rPr>
                <a:t>Apabila variabel diinisiasi tanpa mengisikan nilainya. maka variabel tersebut bernilai undefined</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CD47AB"/>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sp>
        <p:nvSpPr>
          <p:cNvPr name="AutoShape 3" id="3"/>
          <p:cNvSpPr/>
          <p:nvPr/>
        </p:nvSpPr>
        <p:spPr>
          <a:xfrm rot="-10800000">
            <a:off x="5916045" y="3832474"/>
            <a:ext cx="9525" cy="2622051"/>
          </a:xfrm>
          <a:prstGeom prst="rect">
            <a:avLst/>
          </a:prstGeom>
          <a:solidFill>
            <a:srgbClr val="FFFFFF"/>
          </a:solidFill>
        </p:spPr>
      </p:sp>
      <p:sp>
        <p:nvSpPr>
          <p:cNvPr name="AutoShape 4" id="4"/>
          <p:cNvSpPr/>
          <p:nvPr/>
        </p:nvSpPr>
        <p:spPr>
          <a:xfrm rot="-10800000">
            <a:off x="11557851" y="3832474"/>
            <a:ext cx="9525" cy="2622051"/>
          </a:xfrm>
          <a:prstGeom prst="rect">
            <a:avLst/>
          </a:prstGeom>
          <a:solidFill>
            <a:srgbClr val="FFFFFF"/>
          </a:solidFill>
        </p:spPr>
      </p:sp>
      <p:sp>
        <p:nvSpPr>
          <p:cNvPr name="TextBox 5" id="5"/>
          <p:cNvSpPr txBox="true"/>
          <p:nvPr/>
        </p:nvSpPr>
        <p:spPr>
          <a:xfrm rot="0">
            <a:off x="1028700" y="971550"/>
            <a:ext cx="15627166" cy="2006600"/>
          </a:xfrm>
          <a:prstGeom prst="rect">
            <a:avLst/>
          </a:prstGeom>
        </p:spPr>
        <p:txBody>
          <a:bodyPr anchor="t" rtlCol="false" tIns="0" lIns="0" bIns="0" rIns="0">
            <a:spAutoFit/>
          </a:bodyPr>
          <a:lstStyle/>
          <a:p>
            <a:pPr>
              <a:lnSpc>
                <a:spcPts val="6999"/>
              </a:lnSpc>
            </a:pPr>
            <a:r>
              <a:rPr lang="en-US" sz="6999">
                <a:solidFill>
                  <a:srgbClr val="FFFFFF"/>
                </a:solidFill>
                <a:latin typeface="Agrandir Wide Black Bold"/>
              </a:rPr>
              <a:t>MENAMPILKAN ISI VARIABEL</a:t>
            </a:r>
          </a:p>
        </p:txBody>
      </p:sp>
      <p:grpSp>
        <p:nvGrpSpPr>
          <p:cNvPr name="Group 6" id="6"/>
          <p:cNvGrpSpPr/>
          <p:nvPr/>
        </p:nvGrpSpPr>
        <p:grpSpPr>
          <a:xfrm rot="0">
            <a:off x="6670506" y="3832474"/>
            <a:ext cx="4142410" cy="2466864"/>
            <a:chOff x="0" y="0"/>
            <a:chExt cx="5523213" cy="3289152"/>
          </a:xfrm>
        </p:grpSpPr>
        <p:sp>
          <p:nvSpPr>
            <p:cNvPr name="TextBox 7" id="7"/>
            <p:cNvSpPr txBox="true"/>
            <p:nvPr/>
          </p:nvSpPr>
          <p:spPr>
            <a:xfrm rot="0">
              <a:off x="0" y="-47625"/>
              <a:ext cx="5523213" cy="688090"/>
            </a:xfrm>
            <a:prstGeom prst="rect">
              <a:avLst/>
            </a:prstGeom>
          </p:spPr>
          <p:txBody>
            <a:bodyPr anchor="t" rtlCol="false" tIns="0" lIns="0" bIns="0" rIns="0">
              <a:spAutoFit/>
            </a:bodyPr>
            <a:lstStyle/>
            <a:p>
              <a:pPr>
                <a:lnSpc>
                  <a:spcPts val="4479"/>
                </a:lnSpc>
              </a:pPr>
              <a:r>
                <a:rPr lang="en-US" sz="3199">
                  <a:solidFill>
                    <a:srgbClr val="FFFFFF"/>
                  </a:solidFill>
                  <a:latin typeface="Muli Bold Bold"/>
                </a:rPr>
                <a:t>document.write()</a:t>
              </a:r>
            </a:p>
          </p:txBody>
        </p:sp>
        <p:sp>
          <p:nvSpPr>
            <p:cNvPr name="TextBox 8" id="8"/>
            <p:cNvSpPr txBox="true"/>
            <p:nvPr/>
          </p:nvSpPr>
          <p:spPr>
            <a:xfrm rot="0">
              <a:off x="0" y="1076292"/>
              <a:ext cx="5523213" cy="2212861"/>
            </a:xfrm>
            <a:prstGeom prst="rect">
              <a:avLst/>
            </a:prstGeom>
          </p:spPr>
          <p:txBody>
            <a:bodyPr anchor="t" rtlCol="false" tIns="0" lIns="0" bIns="0" rIns="0">
              <a:spAutoFit/>
            </a:bodyPr>
            <a:lstStyle/>
            <a:p>
              <a:pPr algn="l">
                <a:lnSpc>
                  <a:spcPts val="3359"/>
                </a:lnSpc>
              </a:pPr>
              <a:r>
                <a:rPr lang="en-US" sz="2399">
                  <a:solidFill>
                    <a:srgbClr val="FFFFFF"/>
                  </a:solidFill>
                  <a:latin typeface="Muli Regular"/>
                </a:rPr>
                <a:t>Fungsi di atas digunakan untuk menampilkan isi variabel pada document HTML.</a:t>
              </a:r>
            </a:p>
          </p:txBody>
        </p:sp>
      </p:grpSp>
      <p:grpSp>
        <p:nvGrpSpPr>
          <p:cNvPr name="Group 9" id="9"/>
          <p:cNvGrpSpPr/>
          <p:nvPr/>
        </p:nvGrpSpPr>
        <p:grpSpPr>
          <a:xfrm rot="0">
            <a:off x="1028700" y="3832474"/>
            <a:ext cx="4142410" cy="2045643"/>
            <a:chOff x="0" y="0"/>
            <a:chExt cx="5523213" cy="2727523"/>
          </a:xfrm>
        </p:grpSpPr>
        <p:sp>
          <p:nvSpPr>
            <p:cNvPr name="TextBox 10" id="10"/>
            <p:cNvSpPr txBox="true"/>
            <p:nvPr/>
          </p:nvSpPr>
          <p:spPr>
            <a:xfrm rot="0">
              <a:off x="0" y="-47625"/>
              <a:ext cx="5523213" cy="688090"/>
            </a:xfrm>
            <a:prstGeom prst="rect">
              <a:avLst/>
            </a:prstGeom>
          </p:spPr>
          <p:txBody>
            <a:bodyPr anchor="t" rtlCol="false" tIns="0" lIns="0" bIns="0" rIns="0">
              <a:spAutoFit/>
            </a:bodyPr>
            <a:lstStyle/>
            <a:p>
              <a:pPr>
                <a:lnSpc>
                  <a:spcPts val="4479"/>
                </a:lnSpc>
              </a:pPr>
              <a:r>
                <a:rPr lang="en-US" sz="3199">
                  <a:solidFill>
                    <a:srgbClr val="FFFFFF"/>
                  </a:solidFill>
                  <a:latin typeface="Muli Bold Bold"/>
                </a:rPr>
                <a:t>console.log()</a:t>
              </a:r>
            </a:p>
          </p:txBody>
        </p:sp>
        <p:sp>
          <p:nvSpPr>
            <p:cNvPr name="TextBox 11" id="11"/>
            <p:cNvSpPr txBox="true"/>
            <p:nvPr/>
          </p:nvSpPr>
          <p:spPr>
            <a:xfrm rot="0">
              <a:off x="0" y="1076292"/>
              <a:ext cx="5523213" cy="1651232"/>
            </a:xfrm>
            <a:prstGeom prst="rect">
              <a:avLst/>
            </a:prstGeom>
          </p:spPr>
          <p:txBody>
            <a:bodyPr anchor="t" rtlCol="false" tIns="0" lIns="0" bIns="0" rIns="0">
              <a:spAutoFit/>
            </a:bodyPr>
            <a:lstStyle/>
            <a:p>
              <a:pPr>
                <a:lnSpc>
                  <a:spcPts val="3359"/>
                </a:lnSpc>
              </a:pPr>
              <a:r>
                <a:rPr lang="en-US" sz="2399">
                  <a:solidFill>
                    <a:srgbClr val="FFFFFF"/>
                  </a:solidFill>
                  <a:latin typeface="Muli Regular"/>
                </a:rPr>
                <a:t>Fungsi di atas digunakan untuk menampilkan variabel pada console.</a:t>
              </a:r>
            </a:p>
          </p:txBody>
        </p:sp>
      </p:grpSp>
      <p:grpSp>
        <p:nvGrpSpPr>
          <p:cNvPr name="Group 12" id="12"/>
          <p:cNvGrpSpPr/>
          <p:nvPr/>
        </p:nvGrpSpPr>
        <p:grpSpPr>
          <a:xfrm rot="0">
            <a:off x="12312312" y="3832474"/>
            <a:ext cx="4142410" cy="2466864"/>
            <a:chOff x="0" y="0"/>
            <a:chExt cx="5523213" cy="3289152"/>
          </a:xfrm>
        </p:grpSpPr>
        <p:sp>
          <p:nvSpPr>
            <p:cNvPr name="TextBox 13" id="13"/>
            <p:cNvSpPr txBox="true"/>
            <p:nvPr/>
          </p:nvSpPr>
          <p:spPr>
            <a:xfrm rot="0">
              <a:off x="0" y="-47625"/>
              <a:ext cx="5523213" cy="688090"/>
            </a:xfrm>
            <a:prstGeom prst="rect">
              <a:avLst/>
            </a:prstGeom>
          </p:spPr>
          <p:txBody>
            <a:bodyPr anchor="t" rtlCol="false" tIns="0" lIns="0" bIns="0" rIns="0">
              <a:spAutoFit/>
            </a:bodyPr>
            <a:lstStyle/>
            <a:p>
              <a:pPr>
                <a:lnSpc>
                  <a:spcPts val="4479"/>
                </a:lnSpc>
              </a:pPr>
              <a:r>
                <a:rPr lang="en-US" sz="3199">
                  <a:solidFill>
                    <a:srgbClr val="FFFFFF"/>
                  </a:solidFill>
                  <a:latin typeface="Muli Bold Bold"/>
                </a:rPr>
                <a:t>alert()</a:t>
              </a:r>
            </a:p>
          </p:txBody>
        </p:sp>
        <p:sp>
          <p:nvSpPr>
            <p:cNvPr name="TextBox 14" id="14"/>
            <p:cNvSpPr txBox="true"/>
            <p:nvPr/>
          </p:nvSpPr>
          <p:spPr>
            <a:xfrm rot="0">
              <a:off x="0" y="1076292"/>
              <a:ext cx="5523213" cy="2212861"/>
            </a:xfrm>
            <a:prstGeom prst="rect">
              <a:avLst/>
            </a:prstGeom>
          </p:spPr>
          <p:txBody>
            <a:bodyPr anchor="t" rtlCol="false" tIns="0" lIns="0" bIns="0" rIns="0">
              <a:spAutoFit/>
            </a:bodyPr>
            <a:lstStyle/>
            <a:p>
              <a:pPr algn="l">
                <a:lnSpc>
                  <a:spcPts val="3359"/>
                </a:lnSpc>
              </a:pPr>
              <a:r>
                <a:rPr lang="en-US" sz="2399">
                  <a:solidFill>
                    <a:srgbClr val="FFFFFF"/>
                  </a:solidFill>
                  <a:latin typeface="Muli Regular"/>
                </a:rPr>
                <a:t>Fungsi di atas digunakan untuk menampilkan isi variabel pada jendela dialog pada sebuah browser.</a:t>
              </a: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EB6663"/>
        </a:solidFill>
      </p:bgPr>
    </p:bg>
    <p:spTree>
      <p:nvGrpSpPr>
        <p:cNvPr id="1" name=""/>
        <p:cNvGrpSpPr/>
        <p:nvPr/>
      </p:nvGrpSpPr>
      <p:grpSpPr>
        <a:xfrm>
          <a:off x="0" y="0"/>
          <a:ext cx="0" cy="0"/>
          <a:chOff x="0" y="0"/>
          <a:chExt cx="0" cy="0"/>
        </a:xfrm>
      </p:grpSpPr>
      <p:sp>
        <p:nvSpPr>
          <p:cNvPr name="TextBox 2" id="2"/>
          <p:cNvSpPr txBox="true"/>
          <p:nvPr/>
        </p:nvSpPr>
        <p:spPr>
          <a:xfrm rot="0">
            <a:off x="1028700" y="1780858"/>
            <a:ext cx="11223887" cy="1120775"/>
          </a:xfrm>
          <a:prstGeom prst="rect">
            <a:avLst/>
          </a:prstGeom>
        </p:spPr>
        <p:txBody>
          <a:bodyPr anchor="t" rtlCol="false" tIns="0" lIns="0" bIns="0" rIns="0">
            <a:spAutoFit/>
          </a:bodyPr>
          <a:lstStyle/>
          <a:p>
            <a:pPr>
              <a:lnSpc>
                <a:spcPts val="6999"/>
              </a:lnSpc>
            </a:pPr>
            <a:r>
              <a:rPr lang="en-US" sz="6999">
                <a:solidFill>
                  <a:srgbClr val="FFFFFF"/>
                </a:solidFill>
                <a:latin typeface="Agrandir Wide Black Bold"/>
              </a:rPr>
              <a:t>TIPE DATA</a:t>
            </a:r>
          </a:p>
        </p:txBody>
      </p:sp>
      <p:sp>
        <p:nvSpPr>
          <p:cNvPr name="TextBox 3" id="3"/>
          <p:cNvSpPr txBox="true"/>
          <p:nvPr/>
        </p:nvSpPr>
        <p:spPr>
          <a:xfrm rot="0">
            <a:off x="1028700" y="3513213"/>
            <a:ext cx="13697085" cy="4443730"/>
          </a:xfrm>
          <a:prstGeom prst="rect">
            <a:avLst/>
          </a:prstGeom>
        </p:spPr>
        <p:txBody>
          <a:bodyPr anchor="t" rtlCol="false" tIns="0" lIns="0" bIns="0" rIns="0">
            <a:spAutoFit/>
          </a:bodyPr>
          <a:lstStyle/>
          <a:p>
            <a:pPr>
              <a:lnSpc>
                <a:spcPts val="3919"/>
              </a:lnSpc>
            </a:pPr>
            <a:r>
              <a:rPr lang="en-US" sz="2799">
                <a:solidFill>
                  <a:srgbClr val="FFFFFF"/>
                </a:solidFill>
                <a:latin typeface="Muli Regular"/>
              </a:rPr>
              <a:t>Tipe data merupakan jenis nilai yang dapat dimasukkan ke dalam sebuah variabel. Ada beberapa tipe data dalam bahasa pemrograman JavaScript.</a:t>
            </a:r>
          </a:p>
          <a:p>
            <a:pPr marL="604519" indent="-302260" lvl="1">
              <a:lnSpc>
                <a:spcPts val="3919"/>
              </a:lnSpc>
              <a:buFont typeface="Arial"/>
              <a:buChar char="•"/>
            </a:pPr>
            <a:r>
              <a:rPr lang="en-US" sz="2799">
                <a:solidFill>
                  <a:srgbClr val="FFFFFF"/>
                </a:solidFill>
                <a:latin typeface="Muli Regular"/>
              </a:rPr>
              <a:t>String (teks)</a:t>
            </a:r>
          </a:p>
          <a:p>
            <a:pPr marL="604519" indent="-302260" lvl="1">
              <a:lnSpc>
                <a:spcPts val="3919"/>
              </a:lnSpc>
              <a:buFont typeface="Arial"/>
              <a:buChar char="•"/>
            </a:pPr>
            <a:r>
              <a:rPr lang="en-US" sz="2799">
                <a:solidFill>
                  <a:srgbClr val="FFFFFF"/>
                </a:solidFill>
                <a:latin typeface="Muli Regular"/>
              </a:rPr>
              <a:t>Integer (angka)</a:t>
            </a:r>
          </a:p>
          <a:p>
            <a:pPr marL="604519" indent="-302260" lvl="1">
              <a:lnSpc>
                <a:spcPts val="3919"/>
              </a:lnSpc>
              <a:buFont typeface="Arial"/>
              <a:buChar char="•"/>
            </a:pPr>
            <a:r>
              <a:rPr lang="en-US" sz="2799">
                <a:solidFill>
                  <a:srgbClr val="FFFFFF"/>
                </a:solidFill>
                <a:latin typeface="Muli Regular"/>
              </a:rPr>
              <a:t>Float (bilangan pecahan)</a:t>
            </a:r>
          </a:p>
          <a:p>
            <a:pPr marL="604519" indent="-302260" lvl="1">
              <a:lnSpc>
                <a:spcPts val="3919"/>
              </a:lnSpc>
              <a:buFont typeface="Arial"/>
              <a:buChar char="•"/>
            </a:pPr>
            <a:r>
              <a:rPr lang="en-US" sz="2799">
                <a:solidFill>
                  <a:srgbClr val="FFFFFF"/>
                </a:solidFill>
                <a:latin typeface="Muli Regular"/>
              </a:rPr>
              <a:t>Boolean</a:t>
            </a:r>
          </a:p>
          <a:p>
            <a:pPr marL="604519" indent="-302260" lvl="1">
              <a:lnSpc>
                <a:spcPts val="3919"/>
              </a:lnSpc>
              <a:buFont typeface="Arial"/>
              <a:buChar char="•"/>
            </a:pPr>
            <a:r>
              <a:rPr lang="en-US" sz="2799">
                <a:solidFill>
                  <a:srgbClr val="FFFFFF"/>
                </a:solidFill>
                <a:latin typeface="Muli Regular"/>
              </a:rPr>
              <a:t>Object</a:t>
            </a:r>
          </a:p>
          <a:p>
            <a:pPr>
              <a:lnSpc>
                <a:spcPts val="3919"/>
              </a:lnSpc>
            </a:pPr>
            <a:r>
              <a:rPr lang="en-US" sz="2800">
                <a:solidFill>
                  <a:srgbClr val="FFFFFF"/>
                </a:solidFill>
                <a:latin typeface="Muli Regular"/>
              </a:rPr>
              <a:t>JavaScript merupakan bahasa yang bersifat </a:t>
            </a:r>
            <a:r>
              <a:rPr lang="en-US" sz="2800">
                <a:solidFill>
                  <a:srgbClr val="FFFFFF"/>
                </a:solidFill>
                <a:latin typeface="Muli Regular Italics"/>
              </a:rPr>
              <a:t>dynamic typing, </a:t>
            </a:r>
            <a:r>
              <a:rPr lang="en-US" sz="2800">
                <a:solidFill>
                  <a:srgbClr val="FFFFFF"/>
                </a:solidFill>
                <a:latin typeface="Muli Regular"/>
              </a:rPr>
              <a:t>yaitu tidak perlu menuliskan tipe data ketika membuat variabel.</a:t>
            </a:r>
          </a:p>
        </p:txBody>
      </p:sp>
      <p:sp>
        <p:nvSpPr>
          <p:cNvPr name="AutoShape 4" id="4"/>
          <p:cNvSpPr/>
          <p:nvPr/>
        </p:nvSpPr>
        <p:spPr>
          <a:xfrm rot="0">
            <a:off x="17173575" y="0"/>
            <a:ext cx="9525" cy="10493903"/>
          </a:xfrm>
          <a:prstGeom prst="rect">
            <a:avLst/>
          </a:prstGeom>
          <a:solidFill>
            <a:srgbClr val="FFFFFF"/>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DAE5UB3su9o</dc:identifier>
  <dcterms:modified xsi:type="dcterms:W3CDTF">2011-08-01T06:04:30Z</dcterms:modified>
  <cp:revision>1</cp:revision>
  <dc:title>Kelompok 2 Javascript</dc:title>
</cp:coreProperties>
</file>